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notesMasterIdLst>
    <p:notesMasterId r:id="rId7"/>
  </p:notesMasterIdLst>
  <p:sldIdLst>
    <p:sldId id="312" r:id="rId3"/>
    <p:sldId id="317" r:id="rId4"/>
    <p:sldId id="318" r:id="rId5"/>
    <p:sldId id="289" r:id="rId6"/>
  </p:sldIdLst>
  <p:sldSz cx="9144000" cy="5143500" type="screen16x9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uer, Frank" initials="BF" lastIdx="2" clrIdx="0">
    <p:extLst>
      <p:ext uri="{19B8F6BF-5375-455C-9EA6-DF929625EA0E}">
        <p15:presenceInfo xmlns:p15="http://schemas.microsoft.com/office/powerpoint/2012/main" userId="Bauer, Fran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D00"/>
    <a:srgbClr val="FFEA00"/>
    <a:srgbClr val="FFFFFF"/>
    <a:srgbClr val="D2D2D2"/>
    <a:srgbClr val="232321"/>
    <a:srgbClr val="E1E1E1"/>
    <a:srgbClr val="A69100"/>
    <a:srgbClr val="FFF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7917" autoAdjust="0"/>
  </p:normalViewPr>
  <p:slideViewPr>
    <p:cSldViewPr snapToObjects="1">
      <p:cViewPr varScale="1">
        <p:scale>
          <a:sx n="138" d="100"/>
          <a:sy n="138" d="100"/>
        </p:scale>
        <p:origin x="258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1" d="100"/>
          <a:sy n="81" d="100"/>
        </p:scale>
        <p:origin x="399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ABAA79-BEED-403A-9B9F-01F50314CDA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38DD2B2-D0C9-4F1B-ABD9-2EA781540852}">
      <dgm:prSet phldrT="[Text]" custT="1"/>
      <dgm:spPr>
        <a:solidFill>
          <a:schemeClr val="bg1"/>
        </a:solidFill>
        <a:ln>
          <a:solidFill>
            <a:srgbClr val="FFEB20"/>
          </a:solidFill>
        </a:ln>
      </dgm:spPr>
      <dgm:t>
        <a:bodyPr/>
        <a:lstStyle/>
        <a:p>
          <a:r>
            <a:rPr lang="de-DE" sz="900" dirty="0" smtClean="0">
              <a:solidFill>
                <a:srgbClr val="000000"/>
              </a:solidFill>
              <a:latin typeface="Calibri"/>
            </a:rPr>
            <a:t> </a:t>
          </a:r>
          <a:r>
            <a:rPr lang="de-DE" sz="1400" dirty="0" smtClean="0">
              <a:solidFill>
                <a:srgbClr val="000000"/>
              </a:solidFill>
              <a:latin typeface="Calibri"/>
            </a:rPr>
            <a:t>Die Anfänge…</a:t>
          </a:r>
          <a:r>
            <a:rPr lang="de-DE" sz="1400" b="1" noProof="0" dirty="0" smtClean="0">
              <a:solidFill>
                <a:schemeClr val="tx2"/>
              </a:solidFill>
              <a:latin typeface="+mj-lt"/>
              <a:ea typeface="+mj-ea"/>
              <a:cs typeface="+mj-cs"/>
            </a:rPr>
            <a:t> </a:t>
          </a:r>
          <a:r>
            <a:rPr lang="de-DE" sz="1400" b="1" dirty="0" smtClean="0"/>
            <a:t>Modellprojekt im Stadtteil Gorbitz </a:t>
          </a:r>
          <a:r>
            <a:rPr lang="de-DE" sz="1400" dirty="0" smtClean="0">
              <a:solidFill>
                <a:schemeClr val="tx1"/>
              </a:solidFill>
            </a:rPr>
            <a:t>verstetigt als geführter Stadtrundgang 2mal im Jahr bei wachsender Teilnehmerzahl</a:t>
          </a:r>
          <a:endParaRPr lang="de-DE" sz="1400" dirty="0"/>
        </a:p>
      </dgm:t>
    </dgm:pt>
    <dgm:pt modelId="{A8B29D17-EB7D-4CD0-9454-8F895040B308}" type="parTrans" cxnId="{5F05E618-CADE-4E09-B23D-7B86B8321AF1}">
      <dgm:prSet/>
      <dgm:spPr/>
      <dgm:t>
        <a:bodyPr/>
        <a:lstStyle/>
        <a:p>
          <a:endParaRPr lang="de-DE"/>
        </a:p>
      </dgm:t>
    </dgm:pt>
    <dgm:pt modelId="{F5B12FA3-77DB-40A7-A8DF-8B774AD411D9}" type="sibTrans" cxnId="{5F05E618-CADE-4E09-B23D-7B86B8321AF1}">
      <dgm:prSet/>
      <dgm:spPr/>
      <dgm:t>
        <a:bodyPr/>
        <a:lstStyle/>
        <a:p>
          <a:endParaRPr lang="de-DE"/>
        </a:p>
      </dgm:t>
    </dgm:pt>
    <dgm:pt modelId="{3F16E698-93F6-4BF4-8EEB-E1C04073C602}">
      <dgm:prSet phldrT="[Text]" custT="1"/>
      <dgm:spPr>
        <a:solidFill>
          <a:schemeClr val="bg1"/>
        </a:solidFill>
        <a:ln>
          <a:solidFill>
            <a:srgbClr val="FFEB20"/>
          </a:solidFill>
        </a:ln>
      </dgm:spPr>
      <dgm:t>
        <a:bodyPr/>
        <a:lstStyle/>
        <a:p>
          <a:r>
            <a:rPr lang="de-DE" sz="900" b="0" dirty="0" smtClean="0">
              <a:solidFill>
                <a:schemeClr val="tx1"/>
              </a:solidFill>
            </a:rPr>
            <a:t> </a:t>
          </a:r>
          <a:r>
            <a:rPr lang="de-DE" sz="1400" b="0" dirty="0" smtClean="0">
              <a:solidFill>
                <a:schemeClr val="tx1"/>
              </a:solidFill>
            </a:rPr>
            <a:t>Modellhafter Transfer eines Projektes der Stadt Köln: Ein Rundgang mit Tiefgang mit Broschüre nach Dresden mit Erstellung von 6 Broschüren in 6 Stadtteilen</a:t>
          </a:r>
          <a:endParaRPr lang="de-DE" sz="1400" b="0" dirty="0"/>
        </a:p>
      </dgm:t>
    </dgm:pt>
    <dgm:pt modelId="{E39D4D4A-1646-497E-AC36-4A4A775F0104}" type="parTrans" cxnId="{7DE4CEEE-8091-4648-8B85-C3C86C449474}">
      <dgm:prSet/>
      <dgm:spPr/>
      <dgm:t>
        <a:bodyPr/>
        <a:lstStyle/>
        <a:p>
          <a:endParaRPr lang="de-DE"/>
        </a:p>
      </dgm:t>
    </dgm:pt>
    <dgm:pt modelId="{BF8E9922-5479-4A6D-9156-74050CE74B76}" type="sibTrans" cxnId="{7DE4CEEE-8091-4648-8B85-C3C86C449474}">
      <dgm:prSet/>
      <dgm:spPr/>
      <dgm:t>
        <a:bodyPr/>
        <a:lstStyle/>
        <a:p>
          <a:endParaRPr lang="de-DE"/>
        </a:p>
      </dgm:t>
    </dgm:pt>
    <dgm:pt modelId="{B9BE6075-A936-4FBD-BBDF-ED86B5D30AF3}">
      <dgm:prSet phldrT="[Text]" custT="1"/>
      <dgm:spPr>
        <a:solidFill>
          <a:schemeClr val="bg1"/>
        </a:solidFill>
        <a:ln>
          <a:solidFill>
            <a:srgbClr val="FFEB20"/>
          </a:solidFill>
        </a:ln>
      </dgm:spPr>
      <dgm:t>
        <a:bodyPr/>
        <a:lstStyle/>
        <a:p>
          <a:r>
            <a:rPr lang="de-DE" sz="900" dirty="0" smtClean="0"/>
            <a:t> </a:t>
          </a:r>
          <a:r>
            <a:rPr lang="de-DE" sz="1400" dirty="0" smtClean="0"/>
            <a:t>Erfolgreiche Antragstellung bei dem Förderprogramm „Gesunde Kommunen“             der Techniker Krankenkasse zur </a:t>
          </a:r>
          <a:r>
            <a:rPr lang="de-DE" sz="1400" dirty="0" err="1" smtClean="0"/>
            <a:t>Multiplikatorenschulung</a:t>
          </a:r>
          <a:r>
            <a:rPr lang="de-DE" sz="1400" dirty="0" smtClean="0"/>
            <a:t>, Evaluation, Umsetzung</a:t>
          </a:r>
          <a:endParaRPr lang="de-DE" sz="1400" dirty="0"/>
        </a:p>
      </dgm:t>
    </dgm:pt>
    <dgm:pt modelId="{6ACE44AD-7B4A-419C-BEBD-431856200149}" type="parTrans" cxnId="{AF783F4A-24EF-46B1-B7F7-CFB875BE42D6}">
      <dgm:prSet/>
      <dgm:spPr/>
      <dgm:t>
        <a:bodyPr/>
        <a:lstStyle/>
        <a:p>
          <a:endParaRPr lang="de-DE"/>
        </a:p>
      </dgm:t>
    </dgm:pt>
    <dgm:pt modelId="{F8C17B10-C486-465C-8E99-FD6599DB675D}" type="sibTrans" cxnId="{AF783F4A-24EF-46B1-B7F7-CFB875BE42D6}">
      <dgm:prSet/>
      <dgm:spPr/>
      <dgm:t>
        <a:bodyPr/>
        <a:lstStyle/>
        <a:p>
          <a:endParaRPr lang="de-DE"/>
        </a:p>
      </dgm:t>
    </dgm:pt>
    <dgm:pt modelId="{24AB3F39-2A33-40CC-9E8C-A9330F970A69}">
      <dgm:prSet custT="1"/>
      <dgm:spPr>
        <a:solidFill>
          <a:srgbClr val="FFEB20"/>
        </a:solidFill>
        <a:ln>
          <a:solidFill>
            <a:srgbClr val="FFEB20"/>
          </a:solidFill>
        </a:ln>
      </dgm:spPr>
      <dgm:t>
        <a:bodyPr/>
        <a:lstStyle/>
        <a:p>
          <a:r>
            <a:rPr lang="de-DE" sz="1050" b="1" dirty="0" smtClean="0">
              <a:solidFill>
                <a:schemeClr val="tx1"/>
              </a:solidFill>
            </a:rPr>
            <a:t>Aktuell</a:t>
          </a:r>
          <a:endParaRPr lang="de-DE" sz="1050" b="1" dirty="0">
            <a:solidFill>
              <a:schemeClr val="tx1"/>
            </a:solidFill>
          </a:endParaRPr>
        </a:p>
      </dgm:t>
    </dgm:pt>
    <dgm:pt modelId="{36ECE6E1-9BC9-4CF3-B37A-56DD5A0B69BB}" type="parTrans" cxnId="{C7F9EAF5-7B9E-4EE4-BA0E-28F9FB802FDC}">
      <dgm:prSet/>
      <dgm:spPr/>
      <dgm:t>
        <a:bodyPr/>
        <a:lstStyle/>
        <a:p>
          <a:endParaRPr lang="de-DE"/>
        </a:p>
      </dgm:t>
    </dgm:pt>
    <dgm:pt modelId="{C56F4F6D-3597-479E-8698-AA9482FC417D}" type="sibTrans" cxnId="{C7F9EAF5-7B9E-4EE4-BA0E-28F9FB802FDC}">
      <dgm:prSet/>
      <dgm:spPr/>
      <dgm:t>
        <a:bodyPr/>
        <a:lstStyle/>
        <a:p>
          <a:endParaRPr lang="de-DE"/>
        </a:p>
      </dgm:t>
    </dgm:pt>
    <dgm:pt modelId="{BAA6845A-8515-4B4C-9E2A-5224CFDAF31D}">
      <dgm:prSet custT="1"/>
      <dgm:spPr>
        <a:solidFill>
          <a:srgbClr val="FFEB20"/>
        </a:solidFill>
        <a:ln>
          <a:solidFill>
            <a:srgbClr val="FFEB20"/>
          </a:solidFill>
        </a:ln>
      </dgm:spPr>
      <dgm:t>
        <a:bodyPr/>
        <a:lstStyle/>
        <a:p>
          <a:r>
            <a:rPr lang="de-DE" sz="900" b="1" dirty="0" smtClean="0">
              <a:solidFill>
                <a:schemeClr val="tx1"/>
              </a:solidFill>
            </a:rPr>
            <a:t>Perspektive</a:t>
          </a:r>
          <a:endParaRPr lang="de-DE" sz="900" b="1" dirty="0">
            <a:solidFill>
              <a:schemeClr val="tx1"/>
            </a:solidFill>
          </a:endParaRPr>
        </a:p>
      </dgm:t>
    </dgm:pt>
    <dgm:pt modelId="{CD876366-DF05-47FB-8BB1-893DB6827E7F}" type="parTrans" cxnId="{BFCF18C1-A93F-43B8-92D4-289E2547E4DB}">
      <dgm:prSet/>
      <dgm:spPr/>
      <dgm:t>
        <a:bodyPr/>
        <a:lstStyle/>
        <a:p>
          <a:endParaRPr lang="de-DE"/>
        </a:p>
      </dgm:t>
    </dgm:pt>
    <dgm:pt modelId="{626462F4-40CF-48CE-8161-69CFBAC77AB7}" type="sibTrans" cxnId="{BFCF18C1-A93F-43B8-92D4-289E2547E4DB}">
      <dgm:prSet/>
      <dgm:spPr/>
      <dgm:t>
        <a:bodyPr/>
        <a:lstStyle/>
        <a:p>
          <a:endParaRPr lang="de-DE"/>
        </a:p>
      </dgm:t>
    </dgm:pt>
    <dgm:pt modelId="{15C843A8-9E7C-4D76-9680-273836B0B65E}">
      <dgm:prSet phldrT="[Text]" custT="1"/>
      <dgm:spPr>
        <a:solidFill>
          <a:schemeClr val="bg1"/>
        </a:solidFill>
        <a:ln>
          <a:solidFill>
            <a:srgbClr val="FFEB20"/>
          </a:solidFill>
        </a:ln>
      </dgm:spPr>
      <dgm:t>
        <a:bodyPr/>
        <a:lstStyle/>
        <a:p>
          <a:r>
            <a:rPr lang="de-DE" sz="900" dirty="0" smtClean="0">
              <a:solidFill>
                <a:schemeClr val="tx1"/>
              </a:solidFill>
            </a:rPr>
            <a:t> </a:t>
          </a:r>
          <a:r>
            <a:rPr lang="de-DE" sz="1100" dirty="0" smtClean="0">
              <a:solidFill>
                <a:schemeClr val="tx1"/>
              </a:solidFill>
            </a:rPr>
            <a:t>Erfolgsprogramm mit 13 Broschüren „Bewegung im Stadtteil“ bei großer Nachfrage bei der Bevölkerung und Verknüpfung &amp; Verstetigung von Bewegungsangeboten, wie </a:t>
          </a:r>
          <a:r>
            <a:rPr lang="de-DE" sz="1100" dirty="0" smtClean="0"/>
            <a:t>„Senior-Fit-Dresden“ und kostenlose Rundgänge</a:t>
          </a:r>
          <a:endParaRPr lang="de-DE" sz="1100" dirty="0">
            <a:solidFill>
              <a:schemeClr val="tx1"/>
            </a:solidFill>
          </a:endParaRPr>
        </a:p>
      </dgm:t>
    </dgm:pt>
    <dgm:pt modelId="{9A273E5C-8D81-4379-9C6D-4CA31E8D07EB}" type="parTrans" cxnId="{93D49686-B30F-4D18-A470-797C54C78A62}">
      <dgm:prSet/>
      <dgm:spPr/>
      <dgm:t>
        <a:bodyPr/>
        <a:lstStyle/>
        <a:p>
          <a:endParaRPr lang="de-DE"/>
        </a:p>
      </dgm:t>
    </dgm:pt>
    <dgm:pt modelId="{C8DB8CAB-9193-46D5-A795-F750D66D5569}" type="sibTrans" cxnId="{93D49686-B30F-4D18-A470-797C54C78A62}">
      <dgm:prSet/>
      <dgm:spPr/>
      <dgm:t>
        <a:bodyPr/>
        <a:lstStyle/>
        <a:p>
          <a:endParaRPr lang="de-DE"/>
        </a:p>
      </dgm:t>
    </dgm:pt>
    <dgm:pt modelId="{53C668EF-EC42-4897-9AA2-4C0F4A8F4F5E}">
      <dgm:prSet custT="1"/>
      <dgm:spPr>
        <a:solidFill>
          <a:srgbClr val="FFEB20"/>
        </a:solidFill>
        <a:ln>
          <a:solidFill>
            <a:srgbClr val="FFEB20"/>
          </a:solidFill>
        </a:ln>
      </dgm:spPr>
      <dgm:t>
        <a:bodyPr/>
        <a:lstStyle/>
        <a:p>
          <a:r>
            <a:rPr lang="de-DE" sz="900" dirty="0" smtClean="0"/>
            <a:t> Multiplikator*innen</a:t>
          </a:r>
          <a:r>
            <a:rPr lang="de-DE" sz="900" b="0" dirty="0" smtClean="0"/>
            <a:t> und das „Handlungsmanual“ tragen die Idee weiter</a:t>
          </a:r>
          <a:endParaRPr lang="de-DE" sz="900" dirty="0">
            <a:solidFill>
              <a:schemeClr val="tx1"/>
            </a:solidFill>
          </a:endParaRPr>
        </a:p>
      </dgm:t>
    </dgm:pt>
    <dgm:pt modelId="{30306AC9-D3DB-4910-B54D-E0D9FA01F945}" type="parTrans" cxnId="{D24A15D0-C2DD-45E1-A4F9-6653892EB45A}">
      <dgm:prSet/>
      <dgm:spPr/>
      <dgm:t>
        <a:bodyPr/>
        <a:lstStyle/>
        <a:p>
          <a:endParaRPr lang="de-DE"/>
        </a:p>
      </dgm:t>
    </dgm:pt>
    <dgm:pt modelId="{BB8FD674-947D-4C64-98AD-DC743A89602A}" type="sibTrans" cxnId="{D24A15D0-C2DD-45E1-A4F9-6653892EB45A}">
      <dgm:prSet/>
      <dgm:spPr/>
      <dgm:t>
        <a:bodyPr/>
        <a:lstStyle/>
        <a:p>
          <a:endParaRPr lang="de-DE"/>
        </a:p>
      </dgm:t>
    </dgm:pt>
    <dgm:pt modelId="{AAD1C0BA-AA97-447B-9682-41C42E355E34}">
      <dgm:prSet custT="1"/>
      <dgm:spPr>
        <a:solidFill>
          <a:srgbClr val="FFEB20"/>
        </a:solidFill>
        <a:ln>
          <a:solidFill>
            <a:srgbClr val="FFEB20"/>
          </a:solidFill>
        </a:ln>
      </dgm:spPr>
      <dgm:t>
        <a:bodyPr/>
        <a:lstStyle/>
        <a:p>
          <a:r>
            <a:rPr lang="de-DE" sz="900" dirty="0" smtClean="0">
              <a:solidFill>
                <a:schemeClr val="tx1"/>
              </a:solidFill>
            </a:rPr>
            <a:t> Ausweitung auf weitere Zielgruppen</a:t>
          </a:r>
          <a:endParaRPr lang="de-DE" sz="900" dirty="0">
            <a:solidFill>
              <a:schemeClr val="tx1"/>
            </a:solidFill>
          </a:endParaRPr>
        </a:p>
      </dgm:t>
    </dgm:pt>
    <dgm:pt modelId="{ACB7E430-1BED-406B-92D2-9884F68FCB53}" type="parTrans" cxnId="{FCC61E12-307A-4154-82CC-3746F460BACF}">
      <dgm:prSet/>
      <dgm:spPr/>
      <dgm:t>
        <a:bodyPr/>
        <a:lstStyle/>
        <a:p>
          <a:endParaRPr lang="de-DE"/>
        </a:p>
      </dgm:t>
    </dgm:pt>
    <dgm:pt modelId="{211B02CD-F3FD-460A-B329-49175850EB81}" type="sibTrans" cxnId="{FCC61E12-307A-4154-82CC-3746F460BACF}">
      <dgm:prSet/>
      <dgm:spPr/>
      <dgm:t>
        <a:bodyPr/>
        <a:lstStyle/>
        <a:p>
          <a:endParaRPr lang="de-DE"/>
        </a:p>
      </dgm:t>
    </dgm:pt>
    <dgm:pt modelId="{E1B6A7BE-CE19-4F94-B14B-8D96274535C0}">
      <dgm:prSet custT="1"/>
      <dgm:spPr>
        <a:solidFill>
          <a:srgbClr val="FFEB20"/>
        </a:solidFill>
        <a:ln>
          <a:solidFill>
            <a:srgbClr val="FFEB20"/>
          </a:solidFill>
        </a:ln>
      </dgm:spPr>
      <dgm:t>
        <a:bodyPr/>
        <a:lstStyle/>
        <a:p>
          <a:r>
            <a:rPr lang="de-DE" sz="900" dirty="0" smtClean="0">
              <a:solidFill>
                <a:schemeClr val="tx1"/>
              </a:solidFill>
            </a:rPr>
            <a:t> Wiederholung der </a:t>
          </a:r>
          <a:r>
            <a:rPr lang="de-DE" sz="900" dirty="0" err="1" smtClean="0"/>
            <a:t>Multiplikatorenschulung</a:t>
          </a:r>
          <a:r>
            <a:rPr lang="de-DE" sz="900" dirty="0" smtClean="0"/>
            <a:t> </a:t>
          </a:r>
          <a:endParaRPr lang="de-DE" sz="900" dirty="0">
            <a:solidFill>
              <a:schemeClr val="tx1"/>
            </a:solidFill>
          </a:endParaRPr>
        </a:p>
      </dgm:t>
    </dgm:pt>
    <dgm:pt modelId="{C7356603-E919-4FFF-B07C-34806FC3DD22}" type="parTrans" cxnId="{2572BF31-CA7D-4C3C-9D37-135B3F3E49F8}">
      <dgm:prSet/>
      <dgm:spPr/>
      <dgm:t>
        <a:bodyPr/>
        <a:lstStyle/>
        <a:p>
          <a:endParaRPr lang="de-DE"/>
        </a:p>
      </dgm:t>
    </dgm:pt>
    <dgm:pt modelId="{F5D41C40-5799-4D7D-BEDB-664692CDBF9F}" type="sibTrans" cxnId="{2572BF31-CA7D-4C3C-9D37-135B3F3E49F8}">
      <dgm:prSet/>
      <dgm:spPr/>
      <dgm:t>
        <a:bodyPr/>
        <a:lstStyle/>
        <a:p>
          <a:endParaRPr lang="de-DE"/>
        </a:p>
      </dgm:t>
    </dgm:pt>
    <dgm:pt modelId="{49743A20-CDED-4F69-B550-655B31E11DDF}">
      <dgm:prSet phldrT="[Text]" custT="1"/>
      <dgm:spPr>
        <a:solidFill>
          <a:srgbClr val="FFEB20"/>
        </a:solidFill>
        <a:ln>
          <a:solidFill>
            <a:srgbClr val="FFEB20"/>
          </a:solidFill>
        </a:ln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de-DE" sz="1000" b="1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de-DE" sz="1000" b="1" dirty="0" smtClean="0">
              <a:solidFill>
                <a:schemeClr val="tx1"/>
              </a:solidFill>
            </a:rPr>
            <a:t>2017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de-DE" sz="1000" b="1" dirty="0" smtClean="0">
              <a:solidFill>
                <a:schemeClr val="tx1"/>
              </a:solidFill>
            </a:rPr>
            <a:t>bis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de-DE" sz="1000" b="1" dirty="0" smtClean="0">
              <a:solidFill>
                <a:schemeClr val="tx1"/>
              </a:solidFill>
            </a:rPr>
            <a:t>2021</a:t>
          </a:r>
          <a:endParaRPr lang="de-DE" sz="1000" b="1" dirty="0">
            <a:solidFill>
              <a:schemeClr val="tx1"/>
            </a:solidFill>
          </a:endParaRPr>
        </a:p>
      </dgm:t>
    </dgm:pt>
    <dgm:pt modelId="{DE06C397-A169-40B8-8B23-777C69CC582D}" type="sibTrans" cxnId="{92ED1FD2-84F8-4D26-BF22-00F0957AEB51}">
      <dgm:prSet/>
      <dgm:spPr/>
      <dgm:t>
        <a:bodyPr/>
        <a:lstStyle/>
        <a:p>
          <a:endParaRPr lang="de-DE"/>
        </a:p>
      </dgm:t>
    </dgm:pt>
    <dgm:pt modelId="{E362B24A-3AC4-44BC-B672-BA8402495803}" type="parTrans" cxnId="{92ED1FD2-84F8-4D26-BF22-00F0957AEB51}">
      <dgm:prSet/>
      <dgm:spPr/>
      <dgm:t>
        <a:bodyPr/>
        <a:lstStyle/>
        <a:p>
          <a:endParaRPr lang="de-DE"/>
        </a:p>
      </dgm:t>
    </dgm:pt>
    <dgm:pt modelId="{9DCEC6E2-5582-4571-9D2B-DB6D21BABADA}">
      <dgm:prSet phldrT="[Text]" custT="1"/>
      <dgm:spPr>
        <a:solidFill>
          <a:srgbClr val="FFEB20"/>
        </a:solidFill>
        <a:ln>
          <a:solidFill>
            <a:srgbClr val="FFEB20"/>
          </a:solidFill>
        </a:ln>
      </dgm:spPr>
      <dgm:t>
        <a:bodyPr/>
        <a:lstStyle/>
        <a:p>
          <a:r>
            <a:rPr lang="de-DE" sz="1000" b="1" dirty="0" smtClean="0">
              <a:solidFill>
                <a:schemeClr val="tx1"/>
              </a:solidFill>
            </a:rPr>
            <a:t>Blaupause</a:t>
          </a:r>
          <a:endParaRPr lang="de-DE" sz="1000" b="1" dirty="0">
            <a:solidFill>
              <a:schemeClr val="tx1"/>
            </a:solidFill>
          </a:endParaRPr>
        </a:p>
      </dgm:t>
    </dgm:pt>
    <dgm:pt modelId="{0EA43766-FAF9-4E16-860F-D4661D8B2E0F}" type="sibTrans" cxnId="{C6E89A6F-B4F4-46B3-81F7-D8B81A8BBC1E}">
      <dgm:prSet/>
      <dgm:spPr/>
      <dgm:t>
        <a:bodyPr/>
        <a:lstStyle/>
        <a:p>
          <a:endParaRPr lang="de-DE"/>
        </a:p>
      </dgm:t>
    </dgm:pt>
    <dgm:pt modelId="{C1934EFA-7E4D-4C59-B2A5-91A3454B141B}" type="parTrans" cxnId="{C6E89A6F-B4F4-46B3-81F7-D8B81A8BBC1E}">
      <dgm:prSet/>
      <dgm:spPr/>
      <dgm:t>
        <a:bodyPr/>
        <a:lstStyle/>
        <a:p>
          <a:endParaRPr lang="de-DE"/>
        </a:p>
      </dgm:t>
    </dgm:pt>
    <dgm:pt modelId="{A42E6AA0-AE9F-4E4B-BA04-DE23F05EE03B}">
      <dgm:prSet phldrT="[Text]" custT="1"/>
      <dgm:spPr>
        <a:solidFill>
          <a:srgbClr val="FFEB20"/>
        </a:solidFill>
        <a:ln>
          <a:solidFill>
            <a:srgbClr val="FFEB20"/>
          </a:solidFill>
        </a:ln>
      </dgm:spPr>
      <dgm:t>
        <a:bodyPr/>
        <a:lstStyle/>
        <a:p>
          <a:r>
            <a:rPr lang="de-DE" sz="1000" b="1" dirty="0" smtClean="0">
              <a:solidFill>
                <a:schemeClr val="tx1"/>
              </a:solidFill>
            </a:rPr>
            <a:t>Seit 2009</a:t>
          </a:r>
          <a:endParaRPr lang="de-DE" sz="1000" b="1" dirty="0">
            <a:solidFill>
              <a:schemeClr val="tx1"/>
            </a:solidFill>
          </a:endParaRPr>
        </a:p>
      </dgm:t>
    </dgm:pt>
    <dgm:pt modelId="{EDF370AD-1A91-4C32-B3E9-8D3E16B69435}" type="sibTrans" cxnId="{AD4D3F2F-7F9B-4581-901E-11C83ABD1A5C}">
      <dgm:prSet/>
      <dgm:spPr/>
      <dgm:t>
        <a:bodyPr/>
        <a:lstStyle/>
        <a:p>
          <a:endParaRPr lang="de-DE"/>
        </a:p>
      </dgm:t>
    </dgm:pt>
    <dgm:pt modelId="{966B9459-F2C3-40BC-A96A-409248FF6E68}" type="parTrans" cxnId="{AD4D3F2F-7F9B-4581-901E-11C83ABD1A5C}">
      <dgm:prSet/>
      <dgm:spPr/>
      <dgm:t>
        <a:bodyPr/>
        <a:lstStyle/>
        <a:p>
          <a:endParaRPr lang="de-DE"/>
        </a:p>
      </dgm:t>
    </dgm:pt>
    <dgm:pt modelId="{9B2C8B85-0D0E-4148-862A-0B2F12B6C583}">
      <dgm:prSet phldrT="[Text]" custT="1"/>
      <dgm:spPr>
        <a:solidFill>
          <a:schemeClr val="bg1"/>
        </a:solidFill>
        <a:ln>
          <a:solidFill>
            <a:srgbClr val="FFEB20"/>
          </a:solidFill>
        </a:ln>
      </dgm:spPr>
      <dgm:t>
        <a:bodyPr/>
        <a:lstStyle/>
        <a:p>
          <a:r>
            <a:rPr lang="de-DE" sz="1100" dirty="0" smtClean="0">
              <a:solidFill>
                <a:schemeClr val="tx1"/>
              </a:solidFill>
            </a:rPr>
            <a:t> Rolle unseres Amtes für Gesundheit und Prävention</a:t>
          </a:r>
          <a:endParaRPr lang="de-DE" sz="1100" dirty="0">
            <a:solidFill>
              <a:schemeClr val="tx1"/>
            </a:solidFill>
          </a:endParaRPr>
        </a:p>
      </dgm:t>
    </dgm:pt>
    <dgm:pt modelId="{80FFE1CB-4BA3-491F-B7E9-484A9ABD6FDB}" type="parTrans" cxnId="{323F2A2F-307C-46FF-9FDA-607CD2F6E8F9}">
      <dgm:prSet/>
      <dgm:spPr/>
    </dgm:pt>
    <dgm:pt modelId="{45730ADC-1845-4F36-834B-BA90B730C7F8}" type="sibTrans" cxnId="{323F2A2F-307C-46FF-9FDA-607CD2F6E8F9}">
      <dgm:prSet/>
      <dgm:spPr/>
    </dgm:pt>
    <dgm:pt modelId="{9A7AC611-FBD1-4781-83AF-7173658E5FA4}" type="pres">
      <dgm:prSet presAssocID="{75ABAA79-BEED-403A-9B9F-01F50314CDA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6577D1C2-026E-4C78-A417-3B4529999B13}" type="pres">
      <dgm:prSet presAssocID="{A42E6AA0-AE9F-4E4B-BA04-DE23F05EE03B}" presName="composite" presStyleCnt="0"/>
      <dgm:spPr/>
    </dgm:pt>
    <dgm:pt modelId="{53B4D1AE-1B46-44AF-9688-A62514DA922C}" type="pres">
      <dgm:prSet presAssocID="{A42E6AA0-AE9F-4E4B-BA04-DE23F05EE03B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61B3655-9C8D-42AA-AF0B-16251C2DFEA3}" type="pres">
      <dgm:prSet presAssocID="{A42E6AA0-AE9F-4E4B-BA04-DE23F05EE03B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BF6E044-1617-4655-AA93-867D96321678}" type="pres">
      <dgm:prSet presAssocID="{EDF370AD-1A91-4C32-B3E9-8D3E16B69435}" presName="sp" presStyleCnt="0"/>
      <dgm:spPr/>
    </dgm:pt>
    <dgm:pt modelId="{7C881CDA-2864-4BB7-B00F-1625B6EE1EC8}" type="pres">
      <dgm:prSet presAssocID="{9DCEC6E2-5582-4571-9D2B-DB6D21BABADA}" presName="composite" presStyleCnt="0"/>
      <dgm:spPr/>
    </dgm:pt>
    <dgm:pt modelId="{9DE259CC-02A5-4171-A533-3C0DE9266E82}" type="pres">
      <dgm:prSet presAssocID="{9DCEC6E2-5582-4571-9D2B-DB6D21BABADA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1E046BA-8037-49F5-B971-767D70A5C444}" type="pres">
      <dgm:prSet presAssocID="{9DCEC6E2-5582-4571-9D2B-DB6D21BABADA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83089F2-49D2-47DF-BE52-1DE0F4FEC68A}" type="pres">
      <dgm:prSet presAssocID="{0EA43766-FAF9-4E16-860F-D4661D8B2E0F}" presName="sp" presStyleCnt="0"/>
      <dgm:spPr/>
    </dgm:pt>
    <dgm:pt modelId="{8C273BFE-ACFC-4501-9E54-CB6D3AAFD47A}" type="pres">
      <dgm:prSet presAssocID="{49743A20-CDED-4F69-B550-655B31E11DDF}" presName="composite" presStyleCnt="0"/>
      <dgm:spPr/>
    </dgm:pt>
    <dgm:pt modelId="{54F06ECB-788E-4DB7-974C-397E9A275F46}" type="pres">
      <dgm:prSet presAssocID="{49743A20-CDED-4F69-B550-655B31E11DDF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63D0463-685B-4904-AC6C-93630E255BAA}" type="pres">
      <dgm:prSet presAssocID="{49743A20-CDED-4F69-B550-655B31E11DDF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48CA7D3-4E54-46A1-B486-A8B757B9F42C}" type="pres">
      <dgm:prSet presAssocID="{DE06C397-A169-40B8-8B23-777C69CC582D}" presName="sp" presStyleCnt="0"/>
      <dgm:spPr/>
    </dgm:pt>
    <dgm:pt modelId="{9C90A919-4F87-497C-AAF4-4476AF698A45}" type="pres">
      <dgm:prSet presAssocID="{24AB3F39-2A33-40CC-9E8C-A9330F970A69}" presName="composite" presStyleCnt="0"/>
      <dgm:spPr/>
    </dgm:pt>
    <dgm:pt modelId="{C3F799EA-FC40-41F8-8393-AE0F257E81AA}" type="pres">
      <dgm:prSet presAssocID="{24AB3F39-2A33-40CC-9E8C-A9330F970A69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21FA341-BACA-47C4-9680-9598B692D645}" type="pres">
      <dgm:prSet presAssocID="{24AB3F39-2A33-40CC-9E8C-A9330F970A69}" presName="descendantText" presStyleLbl="alignAcc1" presStyleIdx="3" presStyleCnt="5">
        <dgm:presLayoutVars>
          <dgm:bulletEnabled val="1"/>
        </dgm:presLayoutVars>
      </dgm:prSet>
      <dgm:spPr>
        <a:solidFill>
          <a:schemeClr val="bg1"/>
        </a:solidFill>
        <a:ln>
          <a:solidFill>
            <a:srgbClr val="FFEB20"/>
          </a:solidFill>
        </a:ln>
      </dgm:spPr>
      <dgm:t>
        <a:bodyPr/>
        <a:lstStyle/>
        <a:p>
          <a:endParaRPr lang="de-DE"/>
        </a:p>
      </dgm:t>
    </dgm:pt>
    <dgm:pt modelId="{84B4E389-370F-493C-A973-5F54C8F1F157}" type="pres">
      <dgm:prSet presAssocID="{C56F4F6D-3597-479E-8698-AA9482FC417D}" presName="sp" presStyleCnt="0"/>
      <dgm:spPr/>
    </dgm:pt>
    <dgm:pt modelId="{020A0655-81B0-4CD4-BA02-D0BD5E605FCE}" type="pres">
      <dgm:prSet presAssocID="{BAA6845A-8515-4B4C-9E2A-5224CFDAF31D}" presName="composite" presStyleCnt="0"/>
      <dgm:spPr/>
    </dgm:pt>
    <dgm:pt modelId="{67BE74B2-164E-435D-B15C-017206795E8F}" type="pres">
      <dgm:prSet presAssocID="{BAA6845A-8515-4B4C-9E2A-5224CFDAF31D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F866FEC-4949-4802-8B18-49E52F244F52}" type="pres">
      <dgm:prSet presAssocID="{BAA6845A-8515-4B4C-9E2A-5224CFDAF31D}" presName="descendantText" presStyleLbl="alignAcc1" presStyleIdx="4" presStyleCnt="5">
        <dgm:presLayoutVars>
          <dgm:bulletEnabled val="1"/>
        </dgm:presLayoutVars>
      </dgm:prSet>
      <dgm:spPr>
        <a:solidFill>
          <a:schemeClr val="bg1"/>
        </a:solidFill>
        <a:ln>
          <a:solidFill>
            <a:srgbClr val="FFEB20"/>
          </a:solidFill>
        </a:ln>
      </dgm:spPr>
      <dgm:t>
        <a:bodyPr/>
        <a:lstStyle/>
        <a:p>
          <a:endParaRPr lang="de-DE"/>
        </a:p>
      </dgm:t>
    </dgm:pt>
  </dgm:ptLst>
  <dgm:cxnLst>
    <dgm:cxn modelId="{6CB2D08B-7964-4CC6-BF68-24A3A71AF93F}" type="presOf" srcId="{738DD2B2-D0C9-4F1B-ABD9-2EA781540852}" destId="{761B3655-9C8D-42AA-AF0B-16251C2DFEA3}" srcOrd="0" destOrd="0" presId="urn:microsoft.com/office/officeart/2005/8/layout/chevron2"/>
    <dgm:cxn modelId="{21D4795A-963C-4332-807C-80CE309D324C}" type="presOf" srcId="{9DCEC6E2-5582-4571-9D2B-DB6D21BABADA}" destId="{9DE259CC-02A5-4171-A533-3C0DE9266E82}" srcOrd="0" destOrd="0" presId="urn:microsoft.com/office/officeart/2005/8/layout/chevron2"/>
    <dgm:cxn modelId="{BFCF18C1-A93F-43B8-92D4-289E2547E4DB}" srcId="{75ABAA79-BEED-403A-9B9F-01F50314CDA1}" destId="{BAA6845A-8515-4B4C-9E2A-5224CFDAF31D}" srcOrd="4" destOrd="0" parTransId="{CD876366-DF05-47FB-8BB1-893DB6827E7F}" sibTransId="{626462F4-40CF-48CE-8161-69CFBAC77AB7}"/>
    <dgm:cxn modelId="{AD4D3F2F-7F9B-4581-901E-11C83ABD1A5C}" srcId="{75ABAA79-BEED-403A-9B9F-01F50314CDA1}" destId="{A42E6AA0-AE9F-4E4B-BA04-DE23F05EE03B}" srcOrd="0" destOrd="0" parTransId="{966B9459-F2C3-40BC-A96A-409248FF6E68}" sibTransId="{EDF370AD-1A91-4C32-B3E9-8D3E16B69435}"/>
    <dgm:cxn modelId="{C6E89A6F-B4F4-46B3-81F7-D8B81A8BBC1E}" srcId="{75ABAA79-BEED-403A-9B9F-01F50314CDA1}" destId="{9DCEC6E2-5582-4571-9D2B-DB6D21BABADA}" srcOrd="1" destOrd="0" parTransId="{C1934EFA-7E4D-4C59-B2A5-91A3454B141B}" sibTransId="{0EA43766-FAF9-4E16-860F-D4661D8B2E0F}"/>
    <dgm:cxn modelId="{F430A24B-40F4-46D1-927E-4118DBD58A03}" type="presOf" srcId="{B9BE6075-A936-4FBD-BBDF-ED86B5D30AF3}" destId="{763D0463-685B-4904-AC6C-93630E255BAA}" srcOrd="0" destOrd="0" presId="urn:microsoft.com/office/officeart/2005/8/layout/chevron2"/>
    <dgm:cxn modelId="{E04D208D-E426-427A-BE23-8F4D26277EC3}" type="presOf" srcId="{3F16E698-93F6-4BF4-8EEB-E1C04073C602}" destId="{51E046BA-8037-49F5-B971-767D70A5C444}" srcOrd="0" destOrd="0" presId="urn:microsoft.com/office/officeart/2005/8/layout/chevron2"/>
    <dgm:cxn modelId="{63E0427F-943E-4C69-8683-AD1CE96516F1}" type="presOf" srcId="{53C668EF-EC42-4897-9AA2-4C0F4A8F4F5E}" destId="{7F866FEC-4949-4802-8B18-49E52F244F52}" srcOrd="0" destOrd="0" presId="urn:microsoft.com/office/officeart/2005/8/layout/chevron2"/>
    <dgm:cxn modelId="{95AAC6EA-5B6C-49D0-A841-D335EF704727}" type="presOf" srcId="{E1B6A7BE-CE19-4F94-B14B-8D96274535C0}" destId="{7F866FEC-4949-4802-8B18-49E52F244F52}" srcOrd="0" destOrd="2" presId="urn:microsoft.com/office/officeart/2005/8/layout/chevron2"/>
    <dgm:cxn modelId="{92ED1FD2-84F8-4D26-BF22-00F0957AEB51}" srcId="{75ABAA79-BEED-403A-9B9F-01F50314CDA1}" destId="{49743A20-CDED-4F69-B550-655B31E11DDF}" srcOrd="2" destOrd="0" parTransId="{E362B24A-3AC4-44BC-B672-BA8402495803}" sibTransId="{DE06C397-A169-40B8-8B23-777C69CC582D}"/>
    <dgm:cxn modelId="{CFA129A5-1DE8-4F36-A514-8C108B141C9B}" type="presOf" srcId="{49743A20-CDED-4F69-B550-655B31E11DDF}" destId="{54F06ECB-788E-4DB7-974C-397E9A275F46}" srcOrd="0" destOrd="0" presId="urn:microsoft.com/office/officeart/2005/8/layout/chevron2"/>
    <dgm:cxn modelId="{AF783F4A-24EF-46B1-B7F7-CFB875BE42D6}" srcId="{49743A20-CDED-4F69-B550-655B31E11DDF}" destId="{B9BE6075-A936-4FBD-BBDF-ED86B5D30AF3}" srcOrd="0" destOrd="0" parTransId="{6ACE44AD-7B4A-419C-BEBD-431856200149}" sibTransId="{F8C17B10-C486-465C-8E99-FD6599DB675D}"/>
    <dgm:cxn modelId="{78D473BD-00F8-4799-B287-419C27F21233}" type="presOf" srcId="{15C843A8-9E7C-4D76-9680-273836B0B65E}" destId="{321FA341-BACA-47C4-9680-9598B692D645}" srcOrd="0" destOrd="0" presId="urn:microsoft.com/office/officeart/2005/8/layout/chevron2"/>
    <dgm:cxn modelId="{93D49686-B30F-4D18-A470-797C54C78A62}" srcId="{24AB3F39-2A33-40CC-9E8C-A9330F970A69}" destId="{15C843A8-9E7C-4D76-9680-273836B0B65E}" srcOrd="0" destOrd="0" parTransId="{9A273E5C-8D81-4379-9C6D-4CA31E8D07EB}" sibTransId="{C8DB8CAB-9193-46D5-A795-F750D66D5569}"/>
    <dgm:cxn modelId="{FCC61E12-307A-4154-82CC-3746F460BACF}" srcId="{BAA6845A-8515-4B4C-9E2A-5224CFDAF31D}" destId="{AAD1C0BA-AA97-447B-9682-41C42E355E34}" srcOrd="1" destOrd="0" parTransId="{ACB7E430-1BED-406B-92D2-9884F68FCB53}" sibTransId="{211B02CD-F3FD-460A-B329-49175850EB81}"/>
    <dgm:cxn modelId="{357A9254-97D6-48DF-B752-3AD884E3C096}" type="presOf" srcId="{AAD1C0BA-AA97-447B-9682-41C42E355E34}" destId="{7F866FEC-4949-4802-8B18-49E52F244F52}" srcOrd="0" destOrd="1" presId="urn:microsoft.com/office/officeart/2005/8/layout/chevron2"/>
    <dgm:cxn modelId="{5F05E618-CADE-4E09-B23D-7B86B8321AF1}" srcId="{A42E6AA0-AE9F-4E4B-BA04-DE23F05EE03B}" destId="{738DD2B2-D0C9-4F1B-ABD9-2EA781540852}" srcOrd="0" destOrd="0" parTransId="{A8B29D17-EB7D-4CD0-9454-8F895040B308}" sibTransId="{F5B12FA3-77DB-40A7-A8DF-8B774AD411D9}"/>
    <dgm:cxn modelId="{D24A15D0-C2DD-45E1-A4F9-6653892EB45A}" srcId="{BAA6845A-8515-4B4C-9E2A-5224CFDAF31D}" destId="{53C668EF-EC42-4897-9AA2-4C0F4A8F4F5E}" srcOrd="0" destOrd="0" parTransId="{30306AC9-D3DB-4910-B54D-E0D9FA01F945}" sibTransId="{BB8FD674-947D-4C64-98AD-DC743A89602A}"/>
    <dgm:cxn modelId="{C33411D3-52F9-4471-91B5-45A369DFF11A}" type="presOf" srcId="{BAA6845A-8515-4B4C-9E2A-5224CFDAF31D}" destId="{67BE74B2-164E-435D-B15C-017206795E8F}" srcOrd="0" destOrd="0" presId="urn:microsoft.com/office/officeart/2005/8/layout/chevron2"/>
    <dgm:cxn modelId="{323F2A2F-307C-46FF-9FDA-607CD2F6E8F9}" srcId="{24AB3F39-2A33-40CC-9E8C-A9330F970A69}" destId="{9B2C8B85-0D0E-4148-862A-0B2F12B6C583}" srcOrd="1" destOrd="0" parTransId="{80FFE1CB-4BA3-491F-B7E9-484A9ABD6FDB}" sibTransId="{45730ADC-1845-4F36-834B-BA90B730C7F8}"/>
    <dgm:cxn modelId="{5C7FE069-233D-4765-9539-763FC5201103}" type="presOf" srcId="{75ABAA79-BEED-403A-9B9F-01F50314CDA1}" destId="{9A7AC611-FBD1-4781-83AF-7173658E5FA4}" srcOrd="0" destOrd="0" presId="urn:microsoft.com/office/officeart/2005/8/layout/chevron2"/>
    <dgm:cxn modelId="{5DAA6E90-8F8C-4E5A-B1C6-4B2D43EA4CF7}" type="presOf" srcId="{9B2C8B85-0D0E-4148-862A-0B2F12B6C583}" destId="{321FA341-BACA-47C4-9680-9598B692D645}" srcOrd="0" destOrd="1" presId="urn:microsoft.com/office/officeart/2005/8/layout/chevron2"/>
    <dgm:cxn modelId="{076C3294-E0BB-43E4-A7CB-5AA8C39E66F8}" type="presOf" srcId="{24AB3F39-2A33-40CC-9E8C-A9330F970A69}" destId="{C3F799EA-FC40-41F8-8393-AE0F257E81AA}" srcOrd="0" destOrd="0" presId="urn:microsoft.com/office/officeart/2005/8/layout/chevron2"/>
    <dgm:cxn modelId="{7DE4CEEE-8091-4648-8B85-C3C86C449474}" srcId="{9DCEC6E2-5582-4571-9D2B-DB6D21BABADA}" destId="{3F16E698-93F6-4BF4-8EEB-E1C04073C602}" srcOrd="0" destOrd="0" parTransId="{E39D4D4A-1646-497E-AC36-4A4A775F0104}" sibTransId="{BF8E9922-5479-4A6D-9156-74050CE74B76}"/>
    <dgm:cxn modelId="{AB470693-6738-4639-A3F7-EA364446EF8F}" type="presOf" srcId="{A42E6AA0-AE9F-4E4B-BA04-DE23F05EE03B}" destId="{53B4D1AE-1B46-44AF-9688-A62514DA922C}" srcOrd="0" destOrd="0" presId="urn:microsoft.com/office/officeart/2005/8/layout/chevron2"/>
    <dgm:cxn modelId="{C7F9EAF5-7B9E-4EE4-BA0E-28F9FB802FDC}" srcId="{75ABAA79-BEED-403A-9B9F-01F50314CDA1}" destId="{24AB3F39-2A33-40CC-9E8C-A9330F970A69}" srcOrd="3" destOrd="0" parTransId="{36ECE6E1-9BC9-4CF3-B37A-56DD5A0B69BB}" sibTransId="{C56F4F6D-3597-479E-8698-AA9482FC417D}"/>
    <dgm:cxn modelId="{2572BF31-CA7D-4C3C-9D37-135B3F3E49F8}" srcId="{BAA6845A-8515-4B4C-9E2A-5224CFDAF31D}" destId="{E1B6A7BE-CE19-4F94-B14B-8D96274535C0}" srcOrd="2" destOrd="0" parTransId="{C7356603-E919-4FFF-B07C-34806FC3DD22}" sibTransId="{F5D41C40-5799-4D7D-BEDB-664692CDBF9F}"/>
    <dgm:cxn modelId="{AD330D42-56BC-40DA-91AF-F4BEF9C9300C}" type="presParOf" srcId="{9A7AC611-FBD1-4781-83AF-7173658E5FA4}" destId="{6577D1C2-026E-4C78-A417-3B4529999B13}" srcOrd="0" destOrd="0" presId="urn:microsoft.com/office/officeart/2005/8/layout/chevron2"/>
    <dgm:cxn modelId="{820B42C1-08B5-4A50-AF1A-8870B56DE158}" type="presParOf" srcId="{6577D1C2-026E-4C78-A417-3B4529999B13}" destId="{53B4D1AE-1B46-44AF-9688-A62514DA922C}" srcOrd="0" destOrd="0" presId="urn:microsoft.com/office/officeart/2005/8/layout/chevron2"/>
    <dgm:cxn modelId="{5609CC96-DE45-4F93-B524-7F8573725996}" type="presParOf" srcId="{6577D1C2-026E-4C78-A417-3B4529999B13}" destId="{761B3655-9C8D-42AA-AF0B-16251C2DFEA3}" srcOrd="1" destOrd="0" presId="urn:microsoft.com/office/officeart/2005/8/layout/chevron2"/>
    <dgm:cxn modelId="{A45A543E-E936-4903-9E0B-9E5C01F29B4F}" type="presParOf" srcId="{9A7AC611-FBD1-4781-83AF-7173658E5FA4}" destId="{EBF6E044-1617-4655-AA93-867D96321678}" srcOrd="1" destOrd="0" presId="urn:microsoft.com/office/officeart/2005/8/layout/chevron2"/>
    <dgm:cxn modelId="{65C620A3-90D0-456F-8447-7A6EB7BFF48B}" type="presParOf" srcId="{9A7AC611-FBD1-4781-83AF-7173658E5FA4}" destId="{7C881CDA-2864-4BB7-B00F-1625B6EE1EC8}" srcOrd="2" destOrd="0" presId="urn:microsoft.com/office/officeart/2005/8/layout/chevron2"/>
    <dgm:cxn modelId="{3B9BB8D5-8494-40EE-A832-ADAE368875BC}" type="presParOf" srcId="{7C881CDA-2864-4BB7-B00F-1625B6EE1EC8}" destId="{9DE259CC-02A5-4171-A533-3C0DE9266E82}" srcOrd="0" destOrd="0" presId="urn:microsoft.com/office/officeart/2005/8/layout/chevron2"/>
    <dgm:cxn modelId="{B944A734-26D6-49F7-B557-60908E1FD9DE}" type="presParOf" srcId="{7C881CDA-2864-4BB7-B00F-1625B6EE1EC8}" destId="{51E046BA-8037-49F5-B971-767D70A5C444}" srcOrd="1" destOrd="0" presId="urn:microsoft.com/office/officeart/2005/8/layout/chevron2"/>
    <dgm:cxn modelId="{78E418B3-7DB2-49A1-9429-BF3276573C42}" type="presParOf" srcId="{9A7AC611-FBD1-4781-83AF-7173658E5FA4}" destId="{383089F2-49D2-47DF-BE52-1DE0F4FEC68A}" srcOrd="3" destOrd="0" presId="urn:microsoft.com/office/officeart/2005/8/layout/chevron2"/>
    <dgm:cxn modelId="{B5A855DB-6B4E-4F63-ACEC-92DAFEEAFFF5}" type="presParOf" srcId="{9A7AC611-FBD1-4781-83AF-7173658E5FA4}" destId="{8C273BFE-ACFC-4501-9E54-CB6D3AAFD47A}" srcOrd="4" destOrd="0" presId="urn:microsoft.com/office/officeart/2005/8/layout/chevron2"/>
    <dgm:cxn modelId="{D0CB186D-F52D-4522-BE0D-AA31BD7DC9A4}" type="presParOf" srcId="{8C273BFE-ACFC-4501-9E54-CB6D3AAFD47A}" destId="{54F06ECB-788E-4DB7-974C-397E9A275F46}" srcOrd="0" destOrd="0" presId="urn:microsoft.com/office/officeart/2005/8/layout/chevron2"/>
    <dgm:cxn modelId="{CED3BC4E-BE55-4EA5-B57C-0F2318859844}" type="presParOf" srcId="{8C273BFE-ACFC-4501-9E54-CB6D3AAFD47A}" destId="{763D0463-685B-4904-AC6C-93630E255BAA}" srcOrd="1" destOrd="0" presId="urn:microsoft.com/office/officeart/2005/8/layout/chevron2"/>
    <dgm:cxn modelId="{568EED3A-1B7D-421E-A804-6B85D7049E71}" type="presParOf" srcId="{9A7AC611-FBD1-4781-83AF-7173658E5FA4}" destId="{F48CA7D3-4E54-46A1-B486-A8B757B9F42C}" srcOrd="5" destOrd="0" presId="urn:microsoft.com/office/officeart/2005/8/layout/chevron2"/>
    <dgm:cxn modelId="{60C847FF-2319-4F6E-B72D-7F30696167DF}" type="presParOf" srcId="{9A7AC611-FBD1-4781-83AF-7173658E5FA4}" destId="{9C90A919-4F87-497C-AAF4-4476AF698A45}" srcOrd="6" destOrd="0" presId="urn:microsoft.com/office/officeart/2005/8/layout/chevron2"/>
    <dgm:cxn modelId="{5E0ED228-7C01-40CD-BC6D-682C7021F469}" type="presParOf" srcId="{9C90A919-4F87-497C-AAF4-4476AF698A45}" destId="{C3F799EA-FC40-41F8-8393-AE0F257E81AA}" srcOrd="0" destOrd="0" presId="urn:microsoft.com/office/officeart/2005/8/layout/chevron2"/>
    <dgm:cxn modelId="{FD5ABC10-AD99-4CAC-81EE-C2D78877E2B7}" type="presParOf" srcId="{9C90A919-4F87-497C-AAF4-4476AF698A45}" destId="{321FA341-BACA-47C4-9680-9598B692D645}" srcOrd="1" destOrd="0" presId="urn:microsoft.com/office/officeart/2005/8/layout/chevron2"/>
    <dgm:cxn modelId="{D0EC9641-F6FE-4086-800E-B4537548E8AA}" type="presParOf" srcId="{9A7AC611-FBD1-4781-83AF-7173658E5FA4}" destId="{84B4E389-370F-493C-A973-5F54C8F1F157}" srcOrd="7" destOrd="0" presId="urn:microsoft.com/office/officeart/2005/8/layout/chevron2"/>
    <dgm:cxn modelId="{34696C0C-04DD-4B8A-B4DA-0D8CD855D9A4}" type="presParOf" srcId="{9A7AC611-FBD1-4781-83AF-7173658E5FA4}" destId="{020A0655-81B0-4CD4-BA02-D0BD5E605FCE}" srcOrd="8" destOrd="0" presId="urn:microsoft.com/office/officeart/2005/8/layout/chevron2"/>
    <dgm:cxn modelId="{A7059BBD-C5C6-43D0-BD53-A8746127F04B}" type="presParOf" srcId="{020A0655-81B0-4CD4-BA02-D0BD5E605FCE}" destId="{67BE74B2-164E-435D-B15C-017206795E8F}" srcOrd="0" destOrd="0" presId="urn:microsoft.com/office/officeart/2005/8/layout/chevron2"/>
    <dgm:cxn modelId="{1A193989-2F76-400E-9B26-30A663F263B9}" type="presParOf" srcId="{020A0655-81B0-4CD4-BA02-D0BD5E605FCE}" destId="{7F866FEC-4949-4802-8B18-49E52F244F5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B4D1AE-1B46-44AF-9688-A62514DA922C}">
      <dsp:nvSpPr>
        <dsp:cNvPr id="0" name=""/>
        <dsp:cNvSpPr/>
      </dsp:nvSpPr>
      <dsp:spPr>
        <a:xfrm rot="5400000">
          <a:off x="-126686" y="130484"/>
          <a:ext cx="844578" cy="591204"/>
        </a:xfrm>
        <a:prstGeom prst="chevron">
          <a:avLst/>
        </a:prstGeom>
        <a:solidFill>
          <a:srgbClr val="FFEB20"/>
        </a:solidFill>
        <a:ln w="25400" cap="flat" cmpd="sng" algn="ctr">
          <a:solidFill>
            <a:srgbClr val="FFEB2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>
              <a:solidFill>
                <a:schemeClr val="tx1"/>
              </a:solidFill>
            </a:rPr>
            <a:t>Seit 2009</a:t>
          </a:r>
          <a:endParaRPr lang="de-DE" sz="1000" b="1" kern="1200" dirty="0">
            <a:solidFill>
              <a:schemeClr val="tx1"/>
            </a:solidFill>
          </a:endParaRPr>
        </a:p>
      </dsp:txBody>
      <dsp:txXfrm rot="-5400000">
        <a:off x="1" y="299399"/>
        <a:ext cx="591204" cy="253374"/>
      </dsp:txXfrm>
    </dsp:sp>
    <dsp:sp modelId="{761B3655-9C8D-42AA-AF0B-16251C2DFEA3}">
      <dsp:nvSpPr>
        <dsp:cNvPr id="0" name=""/>
        <dsp:cNvSpPr/>
      </dsp:nvSpPr>
      <dsp:spPr>
        <a:xfrm rot="5400000">
          <a:off x="3513502" y="-2918500"/>
          <a:ext cx="548975" cy="6393571"/>
        </a:xfrm>
        <a:prstGeom prst="round2SameRect">
          <a:avLst/>
        </a:prstGeom>
        <a:solidFill>
          <a:schemeClr val="bg1"/>
        </a:solidFill>
        <a:ln w="25400" cap="flat" cmpd="sng" algn="ctr">
          <a:solidFill>
            <a:srgbClr val="FFEB2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900" kern="1200" dirty="0" smtClean="0">
              <a:solidFill>
                <a:srgbClr val="000000"/>
              </a:solidFill>
              <a:latin typeface="Calibri"/>
            </a:rPr>
            <a:t> </a:t>
          </a:r>
          <a:r>
            <a:rPr lang="de-DE" sz="1400" kern="1200" dirty="0" smtClean="0">
              <a:solidFill>
                <a:srgbClr val="000000"/>
              </a:solidFill>
              <a:latin typeface="Calibri"/>
            </a:rPr>
            <a:t>Die Anfänge…</a:t>
          </a:r>
          <a:r>
            <a:rPr lang="de-DE" sz="1400" b="1" kern="1200" noProof="0" dirty="0" smtClean="0">
              <a:solidFill>
                <a:schemeClr val="tx2"/>
              </a:solidFill>
              <a:latin typeface="+mj-lt"/>
              <a:ea typeface="+mj-ea"/>
              <a:cs typeface="+mj-cs"/>
            </a:rPr>
            <a:t> </a:t>
          </a:r>
          <a:r>
            <a:rPr lang="de-DE" sz="1400" b="1" kern="1200" dirty="0" smtClean="0"/>
            <a:t>Modellprojekt im Stadtteil Gorbitz </a:t>
          </a:r>
          <a:r>
            <a:rPr lang="de-DE" sz="1400" kern="1200" dirty="0" smtClean="0">
              <a:solidFill>
                <a:schemeClr val="tx1"/>
              </a:solidFill>
            </a:rPr>
            <a:t>verstetigt als geführter Stadtrundgang 2mal im Jahr bei wachsender Teilnehmerzahl</a:t>
          </a:r>
          <a:endParaRPr lang="de-DE" sz="1400" kern="1200" dirty="0"/>
        </a:p>
      </dsp:txBody>
      <dsp:txXfrm rot="-5400000">
        <a:off x="591205" y="30596"/>
        <a:ext cx="6366772" cy="495377"/>
      </dsp:txXfrm>
    </dsp:sp>
    <dsp:sp modelId="{9DE259CC-02A5-4171-A533-3C0DE9266E82}">
      <dsp:nvSpPr>
        <dsp:cNvPr id="0" name=""/>
        <dsp:cNvSpPr/>
      </dsp:nvSpPr>
      <dsp:spPr>
        <a:xfrm rot="5400000">
          <a:off x="-126686" y="854338"/>
          <a:ext cx="844578" cy="591204"/>
        </a:xfrm>
        <a:prstGeom prst="chevron">
          <a:avLst/>
        </a:prstGeom>
        <a:solidFill>
          <a:srgbClr val="FFEB20"/>
        </a:solidFill>
        <a:ln w="25400" cap="flat" cmpd="sng" algn="ctr">
          <a:solidFill>
            <a:srgbClr val="FFEB2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>
              <a:solidFill>
                <a:schemeClr val="tx1"/>
              </a:solidFill>
            </a:rPr>
            <a:t>Blaupause</a:t>
          </a:r>
          <a:endParaRPr lang="de-DE" sz="1000" b="1" kern="1200" dirty="0">
            <a:solidFill>
              <a:schemeClr val="tx1"/>
            </a:solidFill>
          </a:endParaRPr>
        </a:p>
      </dsp:txBody>
      <dsp:txXfrm rot="-5400000">
        <a:off x="1" y="1023253"/>
        <a:ext cx="591204" cy="253374"/>
      </dsp:txXfrm>
    </dsp:sp>
    <dsp:sp modelId="{51E046BA-8037-49F5-B971-767D70A5C444}">
      <dsp:nvSpPr>
        <dsp:cNvPr id="0" name=""/>
        <dsp:cNvSpPr/>
      </dsp:nvSpPr>
      <dsp:spPr>
        <a:xfrm rot="5400000">
          <a:off x="3513502" y="-2194645"/>
          <a:ext cx="548975" cy="6393571"/>
        </a:xfrm>
        <a:prstGeom prst="round2SameRect">
          <a:avLst/>
        </a:prstGeom>
        <a:solidFill>
          <a:schemeClr val="bg1"/>
        </a:solidFill>
        <a:ln w="25400" cap="flat" cmpd="sng" algn="ctr">
          <a:solidFill>
            <a:srgbClr val="FFEB2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900" b="0" kern="1200" dirty="0" smtClean="0">
              <a:solidFill>
                <a:schemeClr val="tx1"/>
              </a:solidFill>
            </a:rPr>
            <a:t> </a:t>
          </a:r>
          <a:r>
            <a:rPr lang="de-DE" sz="1400" b="0" kern="1200" dirty="0" smtClean="0">
              <a:solidFill>
                <a:schemeClr val="tx1"/>
              </a:solidFill>
            </a:rPr>
            <a:t>Modellhafter Transfer eines Projektes der Stadt Köln: Ein Rundgang mit Tiefgang mit Broschüre nach Dresden mit Erstellung von 6 Broschüren in 6 Stadtteilen</a:t>
          </a:r>
          <a:endParaRPr lang="de-DE" sz="1400" b="0" kern="1200" dirty="0"/>
        </a:p>
      </dsp:txBody>
      <dsp:txXfrm rot="-5400000">
        <a:off x="591205" y="754451"/>
        <a:ext cx="6366772" cy="495377"/>
      </dsp:txXfrm>
    </dsp:sp>
    <dsp:sp modelId="{54F06ECB-788E-4DB7-974C-397E9A275F46}">
      <dsp:nvSpPr>
        <dsp:cNvPr id="0" name=""/>
        <dsp:cNvSpPr/>
      </dsp:nvSpPr>
      <dsp:spPr>
        <a:xfrm rot="5400000">
          <a:off x="-126686" y="1578193"/>
          <a:ext cx="844578" cy="591204"/>
        </a:xfrm>
        <a:prstGeom prst="chevron">
          <a:avLst/>
        </a:prstGeom>
        <a:solidFill>
          <a:srgbClr val="FFEB20"/>
        </a:solidFill>
        <a:ln w="25400" cap="flat" cmpd="sng" algn="ctr">
          <a:solidFill>
            <a:srgbClr val="FFEB2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b="1" kern="1200" dirty="0" smtClean="0">
            <a:solidFill>
              <a:schemeClr val="tx1"/>
            </a:solidFill>
          </a:endParaRP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de-DE" sz="1000" b="1" kern="1200" dirty="0" smtClean="0">
              <a:solidFill>
                <a:schemeClr val="tx1"/>
              </a:solidFill>
            </a:rPr>
            <a:t>2017 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de-DE" sz="1000" b="1" kern="1200" dirty="0" smtClean="0">
              <a:solidFill>
                <a:schemeClr val="tx1"/>
              </a:solidFill>
            </a:rPr>
            <a:t>bis 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de-DE" sz="1000" b="1" kern="1200" dirty="0" smtClean="0">
              <a:solidFill>
                <a:schemeClr val="tx1"/>
              </a:solidFill>
            </a:rPr>
            <a:t>2021</a:t>
          </a:r>
          <a:endParaRPr lang="de-DE" sz="1000" b="1" kern="1200" dirty="0">
            <a:solidFill>
              <a:schemeClr val="tx1"/>
            </a:solidFill>
          </a:endParaRPr>
        </a:p>
      </dsp:txBody>
      <dsp:txXfrm rot="-5400000">
        <a:off x="1" y="1747108"/>
        <a:ext cx="591204" cy="253374"/>
      </dsp:txXfrm>
    </dsp:sp>
    <dsp:sp modelId="{763D0463-685B-4904-AC6C-93630E255BAA}">
      <dsp:nvSpPr>
        <dsp:cNvPr id="0" name=""/>
        <dsp:cNvSpPr/>
      </dsp:nvSpPr>
      <dsp:spPr>
        <a:xfrm rot="5400000">
          <a:off x="3513358" y="-1470646"/>
          <a:ext cx="549264" cy="6393571"/>
        </a:xfrm>
        <a:prstGeom prst="round2SameRect">
          <a:avLst/>
        </a:prstGeom>
        <a:solidFill>
          <a:schemeClr val="bg1"/>
        </a:solidFill>
        <a:ln w="25400" cap="flat" cmpd="sng" algn="ctr">
          <a:solidFill>
            <a:srgbClr val="FFEB2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900" kern="1200" dirty="0" smtClean="0"/>
            <a:t> </a:t>
          </a:r>
          <a:r>
            <a:rPr lang="de-DE" sz="1400" kern="1200" dirty="0" smtClean="0"/>
            <a:t>Erfolgreiche Antragstellung bei dem Förderprogramm „Gesunde Kommunen“             der Techniker Krankenkasse zur </a:t>
          </a:r>
          <a:r>
            <a:rPr lang="de-DE" sz="1400" kern="1200" dirty="0" err="1" smtClean="0"/>
            <a:t>Multiplikatorenschulung</a:t>
          </a:r>
          <a:r>
            <a:rPr lang="de-DE" sz="1400" kern="1200" dirty="0" smtClean="0"/>
            <a:t>, Evaluation, Umsetzung</a:t>
          </a:r>
          <a:endParaRPr lang="de-DE" sz="1400" kern="1200" dirty="0"/>
        </a:p>
      </dsp:txBody>
      <dsp:txXfrm rot="-5400000">
        <a:off x="591205" y="1478320"/>
        <a:ext cx="6366758" cy="495638"/>
      </dsp:txXfrm>
    </dsp:sp>
    <dsp:sp modelId="{C3F799EA-FC40-41F8-8393-AE0F257E81AA}">
      <dsp:nvSpPr>
        <dsp:cNvPr id="0" name=""/>
        <dsp:cNvSpPr/>
      </dsp:nvSpPr>
      <dsp:spPr>
        <a:xfrm rot="5400000">
          <a:off x="-126686" y="2302047"/>
          <a:ext cx="844578" cy="591204"/>
        </a:xfrm>
        <a:prstGeom prst="chevron">
          <a:avLst/>
        </a:prstGeom>
        <a:solidFill>
          <a:srgbClr val="FFEB20"/>
        </a:solidFill>
        <a:ln w="25400" cap="flat" cmpd="sng" algn="ctr">
          <a:solidFill>
            <a:srgbClr val="FFEB2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1"/>
              </a:solidFill>
            </a:rPr>
            <a:t>Aktuell</a:t>
          </a:r>
          <a:endParaRPr lang="de-DE" sz="1050" b="1" kern="1200" dirty="0">
            <a:solidFill>
              <a:schemeClr val="tx1"/>
            </a:solidFill>
          </a:endParaRPr>
        </a:p>
      </dsp:txBody>
      <dsp:txXfrm rot="-5400000">
        <a:off x="1" y="2470962"/>
        <a:ext cx="591204" cy="253374"/>
      </dsp:txXfrm>
    </dsp:sp>
    <dsp:sp modelId="{321FA341-BACA-47C4-9680-9598B692D645}">
      <dsp:nvSpPr>
        <dsp:cNvPr id="0" name=""/>
        <dsp:cNvSpPr/>
      </dsp:nvSpPr>
      <dsp:spPr>
        <a:xfrm rot="5400000">
          <a:off x="3513502" y="-746936"/>
          <a:ext cx="548975" cy="6393571"/>
        </a:xfrm>
        <a:prstGeom prst="round2SameRect">
          <a:avLst/>
        </a:prstGeom>
        <a:solidFill>
          <a:schemeClr val="bg1"/>
        </a:solidFill>
        <a:ln w="25400" cap="flat" cmpd="sng" algn="ctr">
          <a:solidFill>
            <a:srgbClr val="FFEB2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900" kern="1200" dirty="0" smtClean="0">
              <a:solidFill>
                <a:schemeClr val="tx1"/>
              </a:solidFill>
            </a:rPr>
            <a:t> </a:t>
          </a:r>
          <a:r>
            <a:rPr lang="de-DE" sz="1100" kern="1200" dirty="0" smtClean="0">
              <a:solidFill>
                <a:schemeClr val="tx1"/>
              </a:solidFill>
            </a:rPr>
            <a:t>Erfolgsprogramm mit 13 Broschüren „Bewegung im Stadtteil“ bei großer Nachfrage bei der Bevölkerung und Verknüpfung &amp; Verstetigung von Bewegungsangeboten, wie </a:t>
          </a:r>
          <a:r>
            <a:rPr lang="de-DE" sz="1100" kern="1200" dirty="0" smtClean="0"/>
            <a:t>„Senior-Fit-Dresden“ und kostenlose Rundgänge</a:t>
          </a:r>
          <a:endParaRPr lang="de-DE" sz="11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100" kern="1200" dirty="0" smtClean="0">
              <a:solidFill>
                <a:schemeClr val="tx1"/>
              </a:solidFill>
            </a:rPr>
            <a:t> Rolle unseres Amtes für Gesundheit und Prävention</a:t>
          </a:r>
          <a:endParaRPr lang="de-DE" sz="1100" kern="1200" dirty="0">
            <a:solidFill>
              <a:schemeClr val="tx1"/>
            </a:solidFill>
          </a:endParaRPr>
        </a:p>
      </dsp:txBody>
      <dsp:txXfrm rot="-5400000">
        <a:off x="591205" y="2202160"/>
        <a:ext cx="6366772" cy="495377"/>
      </dsp:txXfrm>
    </dsp:sp>
    <dsp:sp modelId="{67BE74B2-164E-435D-B15C-017206795E8F}">
      <dsp:nvSpPr>
        <dsp:cNvPr id="0" name=""/>
        <dsp:cNvSpPr/>
      </dsp:nvSpPr>
      <dsp:spPr>
        <a:xfrm rot="5400000">
          <a:off x="-126686" y="3025901"/>
          <a:ext cx="844578" cy="591204"/>
        </a:xfrm>
        <a:prstGeom prst="chevron">
          <a:avLst/>
        </a:prstGeom>
        <a:solidFill>
          <a:srgbClr val="FFEB20"/>
        </a:solidFill>
        <a:ln w="25400" cap="flat" cmpd="sng" algn="ctr">
          <a:solidFill>
            <a:srgbClr val="FFEB2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b="1" kern="1200" dirty="0" smtClean="0">
              <a:solidFill>
                <a:schemeClr val="tx1"/>
              </a:solidFill>
            </a:rPr>
            <a:t>Perspektive</a:t>
          </a:r>
          <a:endParaRPr lang="de-DE" sz="900" b="1" kern="1200" dirty="0">
            <a:solidFill>
              <a:schemeClr val="tx1"/>
            </a:solidFill>
          </a:endParaRPr>
        </a:p>
      </dsp:txBody>
      <dsp:txXfrm rot="-5400000">
        <a:off x="1" y="3194816"/>
        <a:ext cx="591204" cy="253374"/>
      </dsp:txXfrm>
    </dsp:sp>
    <dsp:sp modelId="{7F866FEC-4949-4802-8B18-49E52F244F52}">
      <dsp:nvSpPr>
        <dsp:cNvPr id="0" name=""/>
        <dsp:cNvSpPr/>
      </dsp:nvSpPr>
      <dsp:spPr>
        <a:xfrm rot="5400000">
          <a:off x="3513502" y="-23082"/>
          <a:ext cx="548975" cy="6393571"/>
        </a:xfrm>
        <a:prstGeom prst="round2SameRect">
          <a:avLst/>
        </a:prstGeom>
        <a:solidFill>
          <a:schemeClr val="bg1"/>
        </a:solidFill>
        <a:ln w="25400" cap="flat" cmpd="sng" algn="ctr">
          <a:solidFill>
            <a:srgbClr val="FFEB2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900" kern="1200" dirty="0" smtClean="0"/>
            <a:t> Multiplikator*innen</a:t>
          </a:r>
          <a:r>
            <a:rPr lang="de-DE" sz="900" b="0" kern="1200" dirty="0" smtClean="0"/>
            <a:t> und das „Handlungsmanual“ tragen die Idee weiter</a:t>
          </a:r>
          <a:endParaRPr lang="de-DE" sz="900" kern="1200" dirty="0">
            <a:solidFill>
              <a:schemeClr val="tx1"/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900" kern="1200" dirty="0" smtClean="0">
              <a:solidFill>
                <a:schemeClr val="tx1"/>
              </a:solidFill>
            </a:rPr>
            <a:t> Ausweitung auf weitere Zielgruppen</a:t>
          </a:r>
          <a:endParaRPr lang="de-DE" sz="900" kern="1200" dirty="0">
            <a:solidFill>
              <a:schemeClr val="tx1"/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900" kern="1200" dirty="0" smtClean="0">
              <a:solidFill>
                <a:schemeClr val="tx1"/>
              </a:solidFill>
            </a:rPr>
            <a:t> Wiederholung der </a:t>
          </a:r>
          <a:r>
            <a:rPr lang="de-DE" sz="900" kern="1200" dirty="0" err="1" smtClean="0"/>
            <a:t>Multiplikatorenschulung</a:t>
          </a:r>
          <a:r>
            <a:rPr lang="de-DE" sz="900" kern="1200" dirty="0" smtClean="0"/>
            <a:t> </a:t>
          </a:r>
          <a:endParaRPr lang="de-DE" sz="900" kern="1200" dirty="0">
            <a:solidFill>
              <a:schemeClr val="tx1"/>
            </a:solidFill>
          </a:endParaRPr>
        </a:p>
      </dsp:txBody>
      <dsp:txXfrm rot="-5400000">
        <a:off x="591205" y="2926014"/>
        <a:ext cx="6366772" cy="495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203C4-F03C-481E-B2B2-B66F06EF1C06}" type="datetimeFigureOut">
              <a:rPr lang="de-DE" smtClean="0"/>
              <a:t>20.06.2023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7D438-B362-4354-9B2F-277447F795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7517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Hallo in die Runde, ich bedanke mich für die Einleitung</a:t>
            </a:r>
            <a:r>
              <a:rPr lang="de-DE" baseline="0" dirty="0" smtClean="0"/>
              <a:t> zu meinem Beitrag. </a:t>
            </a:r>
          </a:p>
          <a:p>
            <a:r>
              <a:rPr lang="de-DE" baseline="0" dirty="0" smtClean="0"/>
              <a:t>Ich möchte darin aufzeigen, wie wir in der Stadt Dresden von Daten Taten der Prävention und Gesundheitsförderung im Setting Kita entwickeln und umsetzen werden und wie das Ganze ermöglicht wird - im Rahmen eines BMG-geförderten Projektes </a:t>
            </a:r>
          </a:p>
          <a:p>
            <a:endParaRPr lang="de-DE" baseline="0" dirty="0" smtClean="0"/>
          </a:p>
          <a:p>
            <a:r>
              <a:rPr lang="de-DE" baseline="0" dirty="0" smtClean="0"/>
              <a:t>Mein Name ist Anke Schmidt. Wir, meine Kolleginnen Frau Pohl und Frau Dr. Schmitt sind tätig im Amt für Gesundheit und Prävention der Stadt Dresden – ich und Frau Pohl in dem Fachbereich der Strategischen Gesundheitsplanung, in die die GBE integriert ist. Frau Dr. Schmitt ist Ärztin und Leiterin der Abteilung des KJÄD. </a:t>
            </a:r>
          </a:p>
          <a:p>
            <a:r>
              <a:rPr lang="de-DE" baseline="0" dirty="0" smtClean="0"/>
              <a:t>Seit Herbst 2021 habe ich die Projektleitung für unseren Standort übernommen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0868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54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87468"/>
            <a:ext cx="7315200" cy="194626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74898"/>
            <a:ext cx="7315200" cy="85847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Landeshauptstadt Dresden</a:t>
            </a:r>
          </a:p>
          <a:p>
            <a:r>
              <a:rPr lang="de-DE" smtClean="0"/>
              <a:t>Amt für Presse-, Öffentlichkeitsarbeit und Protokoll</a:t>
            </a:r>
          </a:p>
          <a:p>
            <a:endParaRPr lang="de-D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835696" y="4803998"/>
            <a:ext cx="792088" cy="223439"/>
          </a:xfrm>
          <a:prstGeom prst="rect">
            <a:avLst/>
          </a:prstGeom>
        </p:spPr>
        <p:txBody>
          <a:bodyPr vert="horz" lIns="0" tIns="0" rIns="91440" bIns="45720" rtlCol="0" anchor="t" anchorCtr="0"/>
          <a:lstStyle>
            <a:lvl1pPr algn="l">
              <a:defRPr lang="de-DE" sz="10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de-DE" smtClean="0"/>
              <a:t>8. April 2019</a:t>
            </a:r>
            <a:endParaRPr lang="de-D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592" y="4803998"/>
            <a:ext cx="941203" cy="226314"/>
          </a:xfrm>
          <a:prstGeom prst="rect">
            <a:avLst/>
          </a:prstGeom>
        </p:spPr>
        <p:txBody>
          <a:bodyPr vert="horz" lIns="0" tIns="0" rIns="0" bIns="45720" rtlCol="0" anchor="t"/>
          <a:lstStyle>
            <a:lvl1pPr algn="l">
              <a:defRPr lang="de-DE" sz="10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Folie </a:t>
            </a:r>
            <a:fld id="{01810A45-1857-4C7D-B2E6-5371A332287C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1B57-9378-401F-B664-AF8201DDDD1A}" type="datetime1">
              <a:rPr lang="de-DE" smtClean="0"/>
              <a:t>20.06.2023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Landeshauptstadt Dresden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1" y="1370032"/>
            <a:ext cx="1492499" cy="336334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370032"/>
            <a:ext cx="5241476" cy="3363341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0EB1-7D62-44C5-A9AE-ABE7777ADD7C}" type="datetime1">
              <a:rPr lang="de-DE" smtClean="0"/>
              <a:t>20.06.2023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Landeshauptstadt Dresden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20.06.2023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24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20.06.2023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1256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20.06.2023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8348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20.06.2023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0842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20.06.2023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074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20.06.2023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455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20.06.2023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6731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20.06.2023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46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9024-266E-4EAD-96BD-9C3B5937C331}" type="datetime1">
              <a:rPr lang="de-DE" smtClean="0"/>
              <a:t>20.06.2023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Landeshauptstadt Dresden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20.06.2023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0534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20.06.2023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5611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20.06.2023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1021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3179"/>
            <a:ext cx="7315200" cy="970194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898823"/>
            <a:ext cx="7315200" cy="82382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F7AA-5782-44AD-B35D-C64A5CC0CABF}" type="datetime1">
              <a:rPr lang="de-DE" smtClean="0"/>
              <a:t>20.06.2023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Landeshauptstadt Dresden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6018-FCE3-4C23-ACF6-FD7236733B8D}" type="datetime1">
              <a:rPr lang="de-DE" smtClean="0"/>
              <a:t>20.06.2023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Landeshauptstadt Dresden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057400"/>
            <a:ext cx="3566160" cy="269519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057401"/>
            <a:ext cx="3566160" cy="269676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057400"/>
            <a:ext cx="3364992" cy="46634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057400"/>
            <a:ext cx="3362062" cy="46634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34C9-2A5C-449A-947B-D7FA21DBE2C1}" type="datetime1">
              <a:rPr lang="de-DE" smtClean="0"/>
              <a:t>20.06.2023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Landeshauptstadt Dresden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2537460"/>
            <a:ext cx="3566160" cy="221513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2537460"/>
            <a:ext cx="3566160" cy="221513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F9E2-0260-46E8-A87B-9B8E6B439169}" type="datetime1">
              <a:rPr lang="de-DE" smtClean="0"/>
              <a:t>20.06.2023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Landeshauptstadt Dresden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E43A-6EED-452E-ACA6-4D5FE8126853}" type="datetime1">
              <a:rPr lang="de-DE" smtClean="0"/>
              <a:t>20.06.2023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Landeshauptstadt Dresden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69022"/>
            <a:ext cx="2950936" cy="1629761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370032"/>
            <a:ext cx="4207848" cy="3357461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5822"/>
            <a:ext cx="2950936" cy="16840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33BF0-15D7-47B6-91D3-4BBC13BD6268}" type="datetime1">
              <a:rPr lang="de-DE" smtClean="0"/>
              <a:t>20.06.2023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Landeshauptstadt Dresden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71600"/>
            <a:ext cx="2953512" cy="1632204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1714500"/>
            <a:ext cx="4038600" cy="25146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4952"/>
            <a:ext cx="2953512" cy="16870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2991-88BA-45C1-B42C-F2F83B1EDF64}" type="datetime1">
              <a:rPr lang="de-DE" smtClean="0"/>
              <a:t>20.06.2023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Landeshauptstadt Dresden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418145"/>
            <a:ext cx="7315200" cy="865573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83719"/>
            <a:ext cx="7315200" cy="237626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35696" y="4803998"/>
            <a:ext cx="792088" cy="223439"/>
          </a:xfrm>
          <a:prstGeom prst="rect">
            <a:avLst/>
          </a:prstGeom>
        </p:spPr>
        <p:txBody>
          <a:bodyPr vert="horz" lIns="0" tIns="0" rIns="91440" bIns="45720" rtlCol="0" anchor="t" anchorCtr="0"/>
          <a:lstStyle>
            <a:lvl1pPr algn="l">
              <a:defRPr lang="de-DE" sz="10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de-DE" smtClean="0"/>
              <a:t>8. April 2019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592" y="4803998"/>
            <a:ext cx="941203" cy="226314"/>
          </a:xfrm>
          <a:prstGeom prst="rect">
            <a:avLst/>
          </a:prstGeom>
        </p:spPr>
        <p:txBody>
          <a:bodyPr vert="horz" lIns="0" tIns="0" rIns="0" bIns="45720" rtlCol="0" anchor="t"/>
          <a:lstStyle>
            <a:lvl1pPr algn="l">
              <a:defRPr lang="de-DE" sz="10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Folie </a:t>
            </a:r>
            <a:fld id="{01810A45-1857-4C7D-B2E6-5371A332287C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99592" y="267494"/>
            <a:ext cx="3168352" cy="360040"/>
          </a:xfrm>
          <a:prstGeom prst="rect">
            <a:avLst/>
          </a:prstGeom>
        </p:spPr>
        <p:txBody>
          <a:bodyPr vert="horz" lIns="0" tIns="0" rIns="91440" bIns="45720" rtlCol="0" anchor="t"/>
          <a:lstStyle>
            <a:lvl1pPr algn="l">
              <a:defRPr sz="1000">
                <a:solidFill>
                  <a:schemeClr val="tx1"/>
                </a:solidFill>
                <a:effectLst/>
              </a:defRPr>
            </a:lvl1pPr>
          </a:lstStyle>
          <a:p>
            <a:r>
              <a:rPr lang="de-DE" smtClean="0"/>
              <a:t>Landeshauptstadt Dresden</a:t>
            </a:r>
          </a:p>
          <a:p>
            <a:r>
              <a:rPr lang="de-DE" smtClean="0"/>
              <a:t>Amt für Presse-, Öffentlichkeitsarbeit und Protokoll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A73C3-B53C-450E-9A9D-CD21846576BC}" type="datetimeFigureOut">
              <a:rPr lang="de-DE" smtClean="0"/>
              <a:t>20.06.2023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917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8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-7353" y="3676"/>
            <a:ext cx="9167750" cy="5143499"/>
          </a:xfrm>
          <a:prstGeom prst="rect">
            <a:avLst/>
          </a:prstGeom>
          <a:solidFill>
            <a:srgbClr val="FFE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131840" y="2644043"/>
            <a:ext cx="5781964" cy="1439875"/>
          </a:xfrm>
        </p:spPr>
        <p:txBody>
          <a:bodyPr lIns="684000" tIns="36000" rIns="576000">
            <a:noAutofit/>
          </a:bodyPr>
          <a:lstStyle/>
          <a:p>
            <a:r>
              <a:rPr lang="de-DE" sz="2800" dirty="0"/>
              <a:t>Bewegung im </a:t>
            </a:r>
            <a:r>
              <a:rPr lang="de-DE" sz="2800" dirty="0" smtClean="0"/>
              <a:t>Stadtteil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000" dirty="0"/>
              <a:t>Verstetigung eines </a:t>
            </a:r>
            <a:r>
              <a:rPr lang="de-DE" sz="2000" dirty="0" smtClean="0"/>
              <a:t>Best-Practice-Ansatzes der Stadt Dresden</a:t>
            </a:r>
            <a:endParaRPr lang="de-DE" sz="2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118175" y="4155926"/>
            <a:ext cx="6278361" cy="504056"/>
          </a:xfrm>
        </p:spPr>
        <p:txBody>
          <a:bodyPr lIns="684000" rIns="612000">
            <a:noAutofit/>
          </a:bodyPr>
          <a:lstStyle/>
          <a:p>
            <a:r>
              <a:rPr lang="de-DE" sz="1800" dirty="0" smtClean="0"/>
              <a:t>Anke Schmidt, </a:t>
            </a:r>
            <a:r>
              <a:rPr lang="de-DE" sz="1800" dirty="0"/>
              <a:t>Dr. </a:t>
            </a:r>
            <a:r>
              <a:rPr lang="de-DE" sz="1800" dirty="0" smtClean="0"/>
              <a:t>Paula </a:t>
            </a:r>
            <a:r>
              <a:rPr lang="de-DE" sz="1800" dirty="0" err="1" smtClean="0"/>
              <a:t>Aleksandrowicz</a:t>
            </a:r>
            <a:r>
              <a:rPr lang="de-DE" sz="1800" dirty="0" smtClean="0"/>
              <a:t>, Solveig Pohl, E. Geisler, M. </a:t>
            </a:r>
            <a:r>
              <a:rPr lang="de-DE" sz="1800" dirty="0" err="1" smtClean="0"/>
              <a:t>Gelfert</a:t>
            </a:r>
            <a:r>
              <a:rPr lang="de-DE" sz="1800" dirty="0" smtClean="0"/>
              <a:t>, A. </a:t>
            </a:r>
            <a:r>
              <a:rPr lang="de-DE" sz="1800" dirty="0" err="1" smtClean="0"/>
              <a:t>Hubrich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⁴</a:t>
            </a:r>
            <a:r>
              <a:rPr lang="de-DE" sz="1800" dirty="0"/>
              <a:t>, Dr. </a:t>
            </a:r>
            <a:r>
              <a:rPr lang="de-DE" sz="1800" dirty="0" smtClean="0"/>
              <a:t>Peggy Looks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2" r="30312" b="3226"/>
          <a:stretch/>
        </p:blipFill>
        <p:spPr>
          <a:xfrm>
            <a:off x="-7353" y="0"/>
            <a:ext cx="3139193" cy="514349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11510"/>
            <a:ext cx="2216064" cy="1152128"/>
          </a:xfrm>
          <a:prstGeom prst="rect">
            <a:avLst/>
          </a:prstGeom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161510" y="4776995"/>
            <a:ext cx="765085" cy="234590"/>
          </a:xfrm>
          <a:prstGeom prst="rect">
            <a:avLst/>
          </a:prstGeom>
          <a:solidFill>
            <a:schemeClr val="tx1">
              <a:alpha val="67000"/>
            </a:schemeClr>
          </a:solidFill>
        </p:spPr>
        <p:txBody>
          <a:bodyPr vert="horz" lIns="36000" tIns="36000" rIns="3600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000" b="1" dirty="0" smtClean="0">
                <a:solidFill>
                  <a:schemeClr val="bg1"/>
                </a:solidFill>
              </a:rPr>
              <a:t>© DDPIX</a:t>
            </a:r>
            <a:endParaRPr lang="de-DE" sz="1000" b="1" dirty="0">
              <a:solidFill>
                <a:schemeClr val="bg1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 smtClean="0"/>
              <a:t>Folie </a:t>
            </a:r>
            <a:fld id="{01810A45-1857-4C7D-B2E6-5371A332287C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999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440" y="1821157"/>
            <a:ext cx="468599" cy="113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328" y="2787774"/>
            <a:ext cx="1467162" cy="1100372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Von der Projektidee bis zur Verstetigung</a:t>
            </a: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755086819"/>
              </p:ext>
            </p:extLst>
          </p:nvPr>
        </p:nvGraphicFramePr>
        <p:xfrm>
          <a:off x="323528" y="1128415"/>
          <a:ext cx="6984776" cy="3747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2" descr="U:\Bilder\Stadtrundgang_16_5_2013\IMG_107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40351" y="915566"/>
            <a:ext cx="1248139" cy="936104"/>
          </a:xfrm>
          <a:prstGeom prst="rect">
            <a:avLst/>
          </a:prstGeom>
          <a:noFill/>
        </p:spPr>
      </p:pic>
      <p:grpSp>
        <p:nvGrpSpPr>
          <p:cNvPr id="17" name="Gruppieren 16"/>
          <p:cNvGrpSpPr/>
          <p:nvPr/>
        </p:nvGrpSpPr>
        <p:grpSpPr>
          <a:xfrm>
            <a:off x="7521328" y="3918658"/>
            <a:ext cx="1467161" cy="905592"/>
            <a:chOff x="3781001" y="-163374"/>
            <a:chExt cx="7282593" cy="4237622"/>
          </a:xfrm>
        </p:grpSpPr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1001" y="-163374"/>
              <a:ext cx="7282593" cy="4237622"/>
            </a:xfrm>
            <a:prstGeom prst="rect">
              <a:avLst/>
            </a:prstGeom>
          </p:spPr>
        </p:pic>
        <p:pic>
          <p:nvPicPr>
            <p:cNvPr id="19" name="Grafik 18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0556" y="324247"/>
              <a:ext cx="4001558" cy="3024336"/>
            </a:xfrm>
            <a:prstGeom prst="rect">
              <a:avLst/>
            </a:prstGeom>
          </p:spPr>
        </p:pic>
      </p:grpSp>
      <p:pic>
        <p:nvPicPr>
          <p:cNvPr id="20" name="Grafik 19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9116" y="3944050"/>
            <a:ext cx="1230234" cy="1055589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15862" y="3679233"/>
            <a:ext cx="679490" cy="1320406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64288" y="1851146"/>
            <a:ext cx="1368152" cy="95959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32240" y="2571750"/>
            <a:ext cx="555380" cy="5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3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23478"/>
            <a:ext cx="7252928" cy="502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4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2267743" y="2715765"/>
            <a:ext cx="6900007" cy="2160241"/>
          </a:xfrm>
          <a:prstGeom prst="rect">
            <a:avLst/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0" y="-20538"/>
            <a:ext cx="9167750" cy="5143499"/>
          </a:xfrm>
          <a:prstGeom prst="rect">
            <a:avLst/>
          </a:prstGeom>
          <a:solidFill>
            <a:srgbClr val="FFE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448" y="1748327"/>
            <a:ext cx="9164302" cy="1646843"/>
          </a:xfrm>
          <a:prstGeom prst="rect">
            <a:avLst/>
          </a:prstGeom>
        </p:spPr>
        <p:txBody>
          <a:bodyPr vert="horz" lIns="576000" tIns="36000" rIns="57600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Vielen Dank für Ihre Aufmerksamkeit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1510"/>
            <a:ext cx="2216064" cy="1152128"/>
          </a:xfrm>
          <a:prstGeom prst="rect">
            <a:avLst/>
          </a:prstGeom>
        </p:spPr>
      </p:pic>
      <p:sp>
        <p:nvSpPr>
          <p:cNvPr id="6" name="Untertitel 2"/>
          <p:cNvSpPr>
            <a:spLocks noGrp="1"/>
          </p:cNvSpPr>
          <p:nvPr>
            <p:ph type="subTitle" idx="1"/>
          </p:nvPr>
        </p:nvSpPr>
        <p:spPr>
          <a:xfrm>
            <a:off x="3449" y="3507854"/>
            <a:ext cx="9164301" cy="504056"/>
          </a:xfrm>
        </p:spPr>
        <p:txBody>
          <a:bodyPr lIns="684000" rIns="612000">
            <a:noAutofit/>
          </a:bodyPr>
          <a:lstStyle/>
          <a:p>
            <a:r>
              <a:rPr lang="de-DE" sz="1800" dirty="0" smtClean="0"/>
              <a:t>Anke Schmidt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¹</a:t>
            </a:r>
            <a:r>
              <a:rPr lang="de-DE" sz="1800" dirty="0" smtClean="0"/>
              <a:t>, </a:t>
            </a:r>
            <a:r>
              <a:rPr lang="de-DE" sz="1800" dirty="0"/>
              <a:t>Dr. </a:t>
            </a:r>
            <a:r>
              <a:rPr lang="de-DE" sz="1800" dirty="0" smtClean="0"/>
              <a:t>Paula Aleksandrowicz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¹</a:t>
            </a:r>
            <a:r>
              <a:rPr lang="de-DE" sz="1800" dirty="0" smtClean="0"/>
              <a:t>, Solveig Pohl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¹</a:t>
            </a:r>
            <a:r>
              <a:rPr lang="de-DE" sz="1800" dirty="0" smtClean="0"/>
              <a:t>, </a:t>
            </a:r>
          </a:p>
          <a:p>
            <a:r>
              <a:rPr lang="de-DE" sz="1800" dirty="0" smtClean="0"/>
              <a:t>E. Geisler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²</a:t>
            </a:r>
            <a:r>
              <a:rPr lang="de-DE" sz="1800" dirty="0" smtClean="0"/>
              <a:t>, M. Gelfert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³</a:t>
            </a:r>
            <a:r>
              <a:rPr lang="de-DE" sz="1800" dirty="0" smtClean="0"/>
              <a:t>, A. </a:t>
            </a:r>
            <a:r>
              <a:rPr lang="de-DE" sz="1800" dirty="0" err="1" smtClean="0"/>
              <a:t>Hubrich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⁴</a:t>
            </a:r>
            <a:r>
              <a:rPr lang="de-DE" sz="1800" dirty="0"/>
              <a:t>, Dr. </a:t>
            </a:r>
            <a:r>
              <a:rPr lang="de-DE" sz="1800" dirty="0" smtClean="0"/>
              <a:t>Peggy Looks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¹</a:t>
            </a:r>
          </a:p>
        </p:txBody>
      </p:sp>
      <p:sp>
        <p:nvSpPr>
          <p:cNvPr id="11" name="Untertitel 2"/>
          <p:cNvSpPr txBox="1">
            <a:spLocks/>
          </p:cNvSpPr>
          <p:nvPr/>
        </p:nvSpPr>
        <p:spPr>
          <a:xfrm>
            <a:off x="3449" y="4227934"/>
            <a:ext cx="9164301" cy="504056"/>
          </a:xfrm>
          <a:prstGeom prst="rect">
            <a:avLst/>
          </a:prstGeom>
        </p:spPr>
        <p:txBody>
          <a:bodyPr vert="horz" lIns="684000" tIns="45720" rIns="61200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¹</a:t>
            </a:r>
            <a:r>
              <a:rPr lang="de-DE" sz="1400" dirty="0"/>
              <a:t>Amt für Gesundheit und Prävention, Landeshauptstadt Dresden;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²</a:t>
            </a:r>
            <a:r>
              <a:rPr lang="de-DE" sz="1400" dirty="0">
                <a:cs typeface="Arial" panose="020B0604020202020204" pitchFamily="34" charset="0"/>
              </a:rPr>
              <a:t>WissensImpuls GbR; </a:t>
            </a:r>
            <a:endParaRPr lang="de-DE" sz="1400" dirty="0" smtClean="0">
              <a:cs typeface="Arial" panose="020B0604020202020204" pitchFamily="34" charset="0"/>
            </a:endParaRPr>
          </a:p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³</a:t>
            </a:r>
            <a:r>
              <a:rPr lang="de-DE" sz="1400" dirty="0" smtClean="0">
                <a:cs typeface="Arial" panose="020B0604020202020204" pitchFamily="34" charset="0"/>
              </a:rPr>
              <a:t>Techniker </a:t>
            </a:r>
            <a:r>
              <a:rPr lang="de-DE" sz="1400" dirty="0">
                <a:cs typeface="Arial" panose="020B0604020202020204" pitchFamily="34" charset="0"/>
              </a:rPr>
              <a:t>Krankenkasse;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⁴</a:t>
            </a:r>
            <a:r>
              <a:rPr lang="de-DE" sz="1400" dirty="0" err="1">
                <a:cs typeface="Arial" panose="020B0604020202020204" pitchFamily="34" charset="0"/>
              </a:rPr>
              <a:t>novaworx</a:t>
            </a:r>
            <a:endParaRPr lang="de-DE" sz="1400" dirty="0">
              <a:cs typeface="Arial" panose="020B0604020202020204" pitchFamily="34" charset="0"/>
            </a:endParaRPr>
          </a:p>
          <a:p>
            <a:r>
              <a:rPr lang="de-DE" sz="1400" dirty="0" smtClean="0"/>
              <a:t>Kontakt</a:t>
            </a:r>
            <a:r>
              <a:rPr lang="de-DE" sz="1400" dirty="0"/>
              <a:t>: </a:t>
            </a:r>
            <a:r>
              <a:rPr lang="de-DE" sz="1400" dirty="0" smtClean="0"/>
              <a:t>0351 488 5353</a:t>
            </a:r>
            <a:r>
              <a:rPr lang="de-DE" sz="1400" dirty="0"/>
              <a:t>, paleksandrowicz@dresden.de </a:t>
            </a:r>
            <a:r>
              <a:rPr lang="de-DE" sz="1400" dirty="0" smtClean="0"/>
              <a:t>|22. Juni </a:t>
            </a:r>
            <a:r>
              <a:rPr lang="de-DE" sz="1400" dirty="0" smtClean="0"/>
              <a:t>2023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11838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9-04-08 Präsentation3">
  <a:themeElements>
    <a:clrScheme name="Farbwelt LHD 2019">
      <a:dk1>
        <a:sysClr val="windowText" lastClr="000000"/>
      </a:dk1>
      <a:lt1>
        <a:srgbClr val="FFEA00"/>
      </a:lt1>
      <a:dk2>
        <a:srgbClr val="283138"/>
      </a:dk2>
      <a:lt2>
        <a:srgbClr val="FFEA00"/>
      </a:lt2>
      <a:accent1>
        <a:srgbClr val="A69100"/>
      </a:accent1>
      <a:accent2>
        <a:srgbClr val="A5A5A5"/>
      </a:accent2>
      <a:accent3>
        <a:srgbClr val="F4D60D"/>
      </a:accent3>
      <a:accent4>
        <a:srgbClr val="A2C037"/>
      </a:accent4>
      <a:accent5>
        <a:srgbClr val="2296CF"/>
      </a:accent5>
      <a:accent6>
        <a:srgbClr val="85170F"/>
      </a:accent6>
      <a:hlink>
        <a:srgbClr val="83BEEB"/>
      </a:hlink>
      <a:folHlink>
        <a:srgbClr val="2296CF"/>
      </a:folHlink>
    </a:clrScheme>
    <a:fontScheme name="Schriftarten LHD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Perspek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_2020.pptx" id="{A142EFA4-BBEB-4B48-B2AE-8AC6CCF452C9}" vid="{26D5317B-5C2B-4A9D-A662-6FBB7CFF4F37}"/>
    </a:ext>
  </a:ext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chriftarten LHD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_2020.pptx" id="{A142EFA4-BBEB-4B48-B2AE-8AC6CCF452C9}" vid="{57DA280A-81B4-4F45-8D52-78A4188E4684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PowerPoint_Praesentation_LHD_2020</Template>
  <TotalTime>0</TotalTime>
  <Words>356</Words>
  <Application>Microsoft Office PowerPoint</Application>
  <PresentationFormat>Bildschirmpräsentation (16:9)</PresentationFormat>
  <Paragraphs>34</Paragraphs>
  <Slides>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2019-04-08 Präsentation3</vt:lpstr>
      <vt:lpstr>Benutzerdefiniertes Design</vt:lpstr>
      <vt:lpstr>Bewegung im Stadtteil Verstetigung eines Best-Practice-Ansatzes der Stadt Dresden</vt:lpstr>
      <vt:lpstr>Von der Projektidee bis zur Verstetigung</vt:lpstr>
      <vt:lpstr>PowerPoint-Präsentation</vt:lpstr>
      <vt:lpstr>PowerPoint-Präsentation</vt:lpstr>
    </vt:vector>
  </TitlesOfParts>
  <Company>LHD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Aleksandrowicz, Paula</dc:creator>
  <cp:lastModifiedBy>Schmidt, Anke</cp:lastModifiedBy>
  <cp:revision>58</cp:revision>
  <cp:lastPrinted>2019-04-10T09:40:44Z</cp:lastPrinted>
  <dcterms:created xsi:type="dcterms:W3CDTF">2021-06-28T14:36:28Z</dcterms:created>
  <dcterms:modified xsi:type="dcterms:W3CDTF">2023-06-20T10:06:16Z</dcterms:modified>
</cp:coreProperties>
</file>